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62" r:id="rId2"/>
    <p:sldId id="263" r:id="rId3"/>
    <p:sldId id="278" r:id="rId4"/>
    <p:sldId id="264" r:id="rId5"/>
    <p:sldId id="275" r:id="rId6"/>
    <p:sldId id="265" r:id="rId7"/>
    <p:sldId id="266" r:id="rId8"/>
    <p:sldId id="274" r:id="rId9"/>
    <p:sldId id="279" r:id="rId10"/>
    <p:sldId id="281" r:id="rId11"/>
    <p:sldId id="280" r:id="rId12"/>
    <p:sldId id="288" r:id="rId13"/>
    <p:sldId id="289" r:id="rId14"/>
    <p:sldId id="290" r:id="rId15"/>
    <p:sldId id="282" r:id="rId16"/>
    <p:sldId id="284" r:id="rId17"/>
    <p:sldId id="285" r:id="rId18"/>
    <p:sldId id="286" r:id="rId19"/>
    <p:sldId id="293" r:id="rId20"/>
    <p:sldId id="310" r:id="rId21"/>
    <p:sldId id="311" r:id="rId22"/>
    <p:sldId id="294" r:id="rId23"/>
    <p:sldId id="340" r:id="rId24"/>
    <p:sldId id="315" r:id="rId25"/>
    <p:sldId id="312" r:id="rId26"/>
    <p:sldId id="313" r:id="rId27"/>
    <p:sldId id="314" r:id="rId28"/>
    <p:sldId id="349" r:id="rId29"/>
    <p:sldId id="331" r:id="rId30"/>
    <p:sldId id="336" r:id="rId31"/>
    <p:sldId id="344" r:id="rId32"/>
    <p:sldId id="345" r:id="rId33"/>
    <p:sldId id="341" r:id="rId34"/>
    <p:sldId id="342" r:id="rId35"/>
    <p:sldId id="347" r:id="rId36"/>
    <p:sldId id="337" r:id="rId37"/>
    <p:sldId id="338" r:id="rId38"/>
    <p:sldId id="339" r:id="rId39"/>
    <p:sldId id="348" r:id="rId40"/>
    <p:sldId id="334" r:id="rId41"/>
    <p:sldId id="332" r:id="rId42"/>
    <p:sldId id="346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3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-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B9123-6847-4BB5-A998-7AF4BCF8E73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29FD7D8-3B49-4349-BF9D-73BC600F32D8}">
      <dgm:prSet phldrT="[Tekst]" custT="1"/>
      <dgm:spPr/>
      <dgm:t>
        <a:bodyPr/>
        <a:lstStyle/>
        <a:p>
          <a:r>
            <a:rPr lang="pl-PL" sz="1400" dirty="0"/>
            <a:t>Merytoryczna </a:t>
          </a:r>
        </a:p>
      </dgm:t>
    </dgm:pt>
    <dgm:pt modelId="{13547D54-8AB1-4271-97BA-9E8A38634F7B}" type="parTrans" cxnId="{AB3E26EB-489B-4DD9-959E-9B58629B14AA}">
      <dgm:prSet/>
      <dgm:spPr/>
      <dgm:t>
        <a:bodyPr/>
        <a:lstStyle/>
        <a:p>
          <a:endParaRPr lang="pl-PL"/>
        </a:p>
      </dgm:t>
    </dgm:pt>
    <dgm:pt modelId="{5831395F-5198-4660-A1A7-8C615EBA148E}" type="sibTrans" cxnId="{AB3E26EB-489B-4DD9-959E-9B58629B14AA}">
      <dgm:prSet/>
      <dgm:spPr/>
      <dgm:t>
        <a:bodyPr/>
        <a:lstStyle/>
        <a:p>
          <a:endParaRPr lang="pl-PL"/>
        </a:p>
      </dgm:t>
    </dgm:pt>
    <dgm:pt modelId="{0A54B256-44AA-495B-A894-38C5AEEC6511}">
      <dgm:prSet phldrT="[Tekst]" custT="1"/>
      <dgm:spPr/>
      <dgm:t>
        <a:bodyPr/>
        <a:lstStyle/>
        <a:p>
          <a:r>
            <a:rPr lang="pl-PL" sz="1400" dirty="0"/>
            <a:t>Psychologiczno-pedagogiczne</a:t>
          </a:r>
        </a:p>
      </dgm:t>
    </dgm:pt>
    <dgm:pt modelId="{6ECE5F43-FD68-4BCD-AE1C-227D8BA7A78E}" type="parTrans" cxnId="{CC276716-5FD3-48D9-AB6C-4F0172B4D1AC}">
      <dgm:prSet/>
      <dgm:spPr/>
      <dgm:t>
        <a:bodyPr/>
        <a:lstStyle/>
        <a:p>
          <a:endParaRPr lang="pl-PL"/>
        </a:p>
      </dgm:t>
    </dgm:pt>
    <dgm:pt modelId="{67F5B10D-F29C-462E-B0C5-E0BE9E195DD2}" type="sibTrans" cxnId="{CC276716-5FD3-48D9-AB6C-4F0172B4D1AC}">
      <dgm:prSet/>
      <dgm:spPr/>
      <dgm:t>
        <a:bodyPr/>
        <a:lstStyle/>
        <a:p>
          <a:endParaRPr lang="pl-PL"/>
        </a:p>
      </dgm:t>
    </dgm:pt>
    <dgm:pt modelId="{B8912946-8E9B-47D4-AC0C-26F379A6AE67}">
      <dgm:prSet phldrT="[Tekst]" custT="1"/>
      <dgm:spPr/>
      <dgm:t>
        <a:bodyPr/>
        <a:lstStyle/>
        <a:p>
          <a:r>
            <a:rPr lang="pl-PL" sz="1400" dirty="0"/>
            <a:t>Ewaluacyjne </a:t>
          </a:r>
        </a:p>
      </dgm:t>
    </dgm:pt>
    <dgm:pt modelId="{488EA765-3BF8-4079-9269-34C0A5F4A64A}" type="parTrans" cxnId="{7A405C98-01A7-4CF5-B23F-E1499E5DB21A}">
      <dgm:prSet/>
      <dgm:spPr/>
      <dgm:t>
        <a:bodyPr/>
        <a:lstStyle/>
        <a:p>
          <a:endParaRPr lang="pl-PL"/>
        </a:p>
      </dgm:t>
    </dgm:pt>
    <dgm:pt modelId="{6CFD3046-4E43-4ECA-9E00-216E9AD37A7D}" type="sibTrans" cxnId="{7A405C98-01A7-4CF5-B23F-E1499E5DB21A}">
      <dgm:prSet/>
      <dgm:spPr/>
      <dgm:t>
        <a:bodyPr/>
        <a:lstStyle/>
        <a:p>
          <a:endParaRPr lang="pl-PL"/>
        </a:p>
      </dgm:t>
    </dgm:pt>
    <dgm:pt modelId="{B3615671-9D08-4A04-8AFE-9AB2F751F379}">
      <dgm:prSet phldrT="[Tekst]" custT="1"/>
      <dgm:spPr/>
      <dgm:t>
        <a:bodyPr/>
        <a:lstStyle/>
        <a:p>
          <a:r>
            <a:rPr lang="pl-PL" sz="1400" dirty="0"/>
            <a:t>Kreatywne (innowacyjność, otwartość na zmiany, niestandardowe działania)</a:t>
          </a:r>
        </a:p>
      </dgm:t>
    </dgm:pt>
    <dgm:pt modelId="{341DF4C6-1596-4337-9EBE-A093DB758864}" type="parTrans" cxnId="{DA37A9DA-3734-41E3-9E98-289110D03C53}">
      <dgm:prSet/>
      <dgm:spPr/>
      <dgm:t>
        <a:bodyPr/>
        <a:lstStyle/>
        <a:p>
          <a:endParaRPr lang="pl-PL"/>
        </a:p>
      </dgm:t>
    </dgm:pt>
    <dgm:pt modelId="{5B7305E3-3FC9-41D4-B3EB-6A99D2572F96}" type="sibTrans" cxnId="{DA37A9DA-3734-41E3-9E98-289110D03C53}">
      <dgm:prSet/>
      <dgm:spPr/>
      <dgm:t>
        <a:bodyPr/>
        <a:lstStyle/>
        <a:p>
          <a:endParaRPr lang="pl-PL"/>
        </a:p>
      </dgm:t>
    </dgm:pt>
    <dgm:pt modelId="{25B90BBF-EE39-4E33-A3E9-6C305CA4A7EC}">
      <dgm:prSet phldrT="[Tekst]" custT="1"/>
      <dgm:spPr/>
      <dgm:t>
        <a:bodyPr/>
        <a:lstStyle/>
        <a:p>
          <a:r>
            <a:rPr lang="pl-PL" sz="1400" dirty="0"/>
            <a:t>Autoedukacyjne </a:t>
          </a:r>
        </a:p>
      </dgm:t>
    </dgm:pt>
    <dgm:pt modelId="{92BC30E3-75DB-4A66-9A91-56E408D4956C}" type="parTrans" cxnId="{545CD9F2-93F9-4CBC-9741-878995647080}">
      <dgm:prSet/>
      <dgm:spPr/>
      <dgm:t>
        <a:bodyPr/>
        <a:lstStyle/>
        <a:p>
          <a:endParaRPr lang="pl-PL"/>
        </a:p>
      </dgm:t>
    </dgm:pt>
    <dgm:pt modelId="{F40644D4-E341-480B-BCB8-9BB49F58B096}" type="sibTrans" cxnId="{545CD9F2-93F9-4CBC-9741-878995647080}">
      <dgm:prSet/>
      <dgm:spPr/>
      <dgm:t>
        <a:bodyPr/>
        <a:lstStyle/>
        <a:p>
          <a:endParaRPr lang="pl-PL"/>
        </a:p>
      </dgm:t>
    </dgm:pt>
    <dgm:pt modelId="{4FDFC1AB-96BE-4E3D-B414-EB2E1F4BECD5}">
      <dgm:prSet custT="1"/>
      <dgm:spPr/>
      <dgm:t>
        <a:bodyPr/>
        <a:lstStyle/>
        <a:p>
          <a:r>
            <a:rPr lang="pl-PL" sz="1400" dirty="0"/>
            <a:t>Medialne i techniczne </a:t>
          </a:r>
        </a:p>
      </dgm:t>
    </dgm:pt>
    <dgm:pt modelId="{A0F2D580-AF95-4F62-81B0-96D6FC3121B7}" type="parTrans" cxnId="{7F6B5349-9F23-4586-9BB4-D81605EDDB1B}">
      <dgm:prSet/>
      <dgm:spPr/>
      <dgm:t>
        <a:bodyPr/>
        <a:lstStyle/>
        <a:p>
          <a:endParaRPr lang="pl-PL"/>
        </a:p>
      </dgm:t>
    </dgm:pt>
    <dgm:pt modelId="{4AFBA45B-2E15-48BE-8E02-B132BDE63D5C}" type="sibTrans" cxnId="{7F6B5349-9F23-4586-9BB4-D81605EDDB1B}">
      <dgm:prSet/>
      <dgm:spPr/>
      <dgm:t>
        <a:bodyPr/>
        <a:lstStyle/>
        <a:p>
          <a:endParaRPr lang="pl-PL"/>
        </a:p>
      </dgm:t>
    </dgm:pt>
    <dgm:pt modelId="{71C29323-34C8-4E83-B7A2-478277959F19}">
      <dgm:prSet custT="1"/>
      <dgm:spPr/>
      <dgm:t>
        <a:bodyPr/>
        <a:lstStyle/>
        <a:p>
          <a:r>
            <a:rPr lang="pl-PL" sz="1400" dirty="0"/>
            <a:t>Komunikacyjne </a:t>
          </a:r>
        </a:p>
      </dgm:t>
    </dgm:pt>
    <dgm:pt modelId="{A5E3C5DD-5EDB-44F3-B2A9-C20779A35491}" type="parTrans" cxnId="{D60E2130-C0D1-49BF-8679-8665A1A9245A}">
      <dgm:prSet/>
      <dgm:spPr/>
      <dgm:t>
        <a:bodyPr/>
        <a:lstStyle/>
        <a:p>
          <a:endParaRPr lang="pl-PL"/>
        </a:p>
      </dgm:t>
    </dgm:pt>
    <dgm:pt modelId="{03D8AF4D-2528-4413-A0D7-9109859026C0}" type="sibTrans" cxnId="{D60E2130-C0D1-49BF-8679-8665A1A9245A}">
      <dgm:prSet/>
      <dgm:spPr/>
      <dgm:t>
        <a:bodyPr/>
        <a:lstStyle/>
        <a:p>
          <a:endParaRPr lang="pl-PL"/>
        </a:p>
      </dgm:t>
    </dgm:pt>
    <dgm:pt modelId="{29B2F9F6-3680-4FF1-AADA-0FFF2FD6CAC5}">
      <dgm:prSet custT="1"/>
      <dgm:spPr/>
      <dgm:t>
        <a:bodyPr/>
        <a:lstStyle/>
        <a:p>
          <a:r>
            <a:rPr lang="pl-PL" sz="1400" dirty="0"/>
            <a:t>Planowania i projektowania pracy dydaktycznej</a:t>
          </a:r>
        </a:p>
      </dgm:t>
    </dgm:pt>
    <dgm:pt modelId="{ECBB15AB-F62B-4A3F-BA99-640754153DCF}" type="parTrans" cxnId="{972FA043-54A5-4E2C-B183-2FECF118E0F1}">
      <dgm:prSet/>
      <dgm:spPr/>
      <dgm:t>
        <a:bodyPr/>
        <a:lstStyle/>
        <a:p>
          <a:endParaRPr lang="pl-PL"/>
        </a:p>
      </dgm:t>
    </dgm:pt>
    <dgm:pt modelId="{3A050F09-344C-4E26-B3E4-C59ED35BCC31}" type="sibTrans" cxnId="{972FA043-54A5-4E2C-B183-2FECF118E0F1}">
      <dgm:prSet/>
      <dgm:spPr/>
      <dgm:t>
        <a:bodyPr/>
        <a:lstStyle/>
        <a:p>
          <a:endParaRPr lang="pl-PL"/>
        </a:p>
      </dgm:t>
    </dgm:pt>
    <dgm:pt modelId="{0CDCAD29-EABF-427F-BE3E-0F71A8EBD6DC}">
      <dgm:prSet custT="1"/>
      <dgm:spPr/>
      <dgm:t>
        <a:bodyPr/>
        <a:lstStyle/>
        <a:p>
          <a:r>
            <a:rPr lang="pl-PL" sz="1400" dirty="0"/>
            <a:t>Projektowania i oceny programów </a:t>
          </a:r>
        </a:p>
      </dgm:t>
    </dgm:pt>
    <dgm:pt modelId="{5D08C78D-F940-4632-B5FD-5608A39F4728}" type="parTrans" cxnId="{140E0FDB-1262-4C7F-B477-335BC8052A53}">
      <dgm:prSet/>
      <dgm:spPr/>
      <dgm:t>
        <a:bodyPr/>
        <a:lstStyle/>
        <a:p>
          <a:endParaRPr lang="pl-PL"/>
        </a:p>
      </dgm:t>
    </dgm:pt>
    <dgm:pt modelId="{8B1954D2-EA05-483A-B6BC-2CABAA9DAFB5}" type="sibTrans" cxnId="{140E0FDB-1262-4C7F-B477-335BC8052A53}">
      <dgm:prSet/>
      <dgm:spPr/>
      <dgm:t>
        <a:bodyPr/>
        <a:lstStyle/>
        <a:p>
          <a:endParaRPr lang="pl-PL"/>
        </a:p>
      </dgm:t>
    </dgm:pt>
    <dgm:pt modelId="{ABEFA3B3-A0FF-495E-AB51-06144731F47F}">
      <dgm:prSet custT="1"/>
      <dgm:spPr/>
      <dgm:t>
        <a:bodyPr/>
        <a:lstStyle/>
        <a:p>
          <a:r>
            <a:rPr lang="pl-PL" sz="1400" dirty="0"/>
            <a:t>Dydaktyczno – metodyczne </a:t>
          </a:r>
        </a:p>
      </dgm:t>
    </dgm:pt>
    <dgm:pt modelId="{497B094A-1BE6-45A1-B24B-927342110A6C}" type="parTrans" cxnId="{E5D576F9-7229-4C13-A8F0-67C5ACDEE364}">
      <dgm:prSet/>
      <dgm:spPr/>
      <dgm:t>
        <a:bodyPr/>
        <a:lstStyle/>
        <a:p>
          <a:endParaRPr lang="pl-PL"/>
        </a:p>
      </dgm:t>
    </dgm:pt>
    <dgm:pt modelId="{12165377-F26A-4FFF-AD2A-C2AFEC44E1C8}" type="sibTrans" cxnId="{E5D576F9-7229-4C13-A8F0-67C5ACDEE364}">
      <dgm:prSet/>
      <dgm:spPr/>
      <dgm:t>
        <a:bodyPr/>
        <a:lstStyle/>
        <a:p>
          <a:endParaRPr lang="pl-PL"/>
        </a:p>
      </dgm:t>
    </dgm:pt>
    <dgm:pt modelId="{667A2E0F-2F20-4F51-B8F8-CB88243F6D00}">
      <dgm:prSet custT="1"/>
      <dgm:spPr/>
      <dgm:t>
        <a:bodyPr/>
        <a:lstStyle/>
        <a:p>
          <a:r>
            <a:rPr lang="pl-PL" sz="1400" dirty="0"/>
            <a:t>Diagnostyczne </a:t>
          </a:r>
        </a:p>
      </dgm:t>
    </dgm:pt>
    <dgm:pt modelId="{3B9EAC3F-B25F-483E-B539-238584503EFF}" type="parTrans" cxnId="{BD3F79DE-3BE4-42CF-A090-FD83086EAD52}">
      <dgm:prSet/>
      <dgm:spPr/>
      <dgm:t>
        <a:bodyPr/>
        <a:lstStyle/>
        <a:p>
          <a:endParaRPr lang="pl-PL"/>
        </a:p>
      </dgm:t>
    </dgm:pt>
    <dgm:pt modelId="{F910E7A7-322A-4351-A374-44E79BAD5B84}" type="sibTrans" cxnId="{BD3F79DE-3BE4-42CF-A090-FD83086EAD52}">
      <dgm:prSet/>
      <dgm:spPr/>
      <dgm:t>
        <a:bodyPr/>
        <a:lstStyle/>
        <a:p>
          <a:endParaRPr lang="pl-PL"/>
        </a:p>
      </dgm:t>
    </dgm:pt>
    <dgm:pt modelId="{29F3B1A7-151C-46A9-9862-377FE4DF31D9}">
      <dgm:prSet custT="1"/>
      <dgm:spPr/>
      <dgm:t>
        <a:bodyPr/>
        <a:lstStyle/>
        <a:p>
          <a:r>
            <a:rPr lang="pl-PL" sz="1400" dirty="0"/>
            <a:t>Współpracy </a:t>
          </a:r>
        </a:p>
      </dgm:t>
    </dgm:pt>
    <dgm:pt modelId="{A893B996-809B-4BB1-8AE1-876A4584E2BA}" type="parTrans" cxnId="{4292A3FD-7E12-4EFB-9626-4417D134FCF8}">
      <dgm:prSet/>
      <dgm:spPr/>
      <dgm:t>
        <a:bodyPr/>
        <a:lstStyle/>
        <a:p>
          <a:endParaRPr lang="pl-PL"/>
        </a:p>
      </dgm:t>
    </dgm:pt>
    <dgm:pt modelId="{F533C56C-C82E-453A-9A5D-F935B56482FE}" type="sibTrans" cxnId="{4292A3FD-7E12-4EFB-9626-4417D134FCF8}">
      <dgm:prSet/>
      <dgm:spPr/>
      <dgm:t>
        <a:bodyPr/>
        <a:lstStyle/>
        <a:p>
          <a:endParaRPr lang="pl-PL"/>
        </a:p>
      </dgm:t>
    </dgm:pt>
    <dgm:pt modelId="{DDDF4A38-9716-4DF5-8E0B-26F613837B36}" type="pres">
      <dgm:prSet presAssocID="{B43B9123-6847-4BB5-A998-7AF4BCF8E737}" presName="cycle" presStyleCnt="0">
        <dgm:presLayoutVars>
          <dgm:dir/>
          <dgm:resizeHandles val="exact"/>
        </dgm:presLayoutVars>
      </dgm:prSet>
      <dgm:spPr/>
    </dgm:pt>
    <dgm:pt modelId="{5CF889AC-E0A8-4BE3-9B20-1F7098AC2441}" type="pres">
      <dgm:prSet presAssocID="{B29FD7D8-3B49-4349-BF9D-73BC600F32D8}" presName="node" presStyleLbl="node1" presStyleIdx="0" presStyleCnt="12" custScaleX="337204" custRadScaleRad="95476" custRadScaleInc="63379">
        <dgm:presLayoutVars>
          <dgm:bulletEnabled val="1"/>
        </dgm:presLayoutVars>
      </dgm:prSet>
      <dgm:spPr/>
    </dgm:pt>
    <dgm:pt modelId="{28FAA9FA-FD93-467E-8F26-807BA15C6A9F}" type="pres">
      <dgm:prSet presAssocID="{B29FD7D8-3B49-4349-BF9D-73BC600F32D8}" presName="spNode" presStyleCnt="0"/>
      <dgm:spPr/>
    </dgm:pt>
    <dgm:pt modelId="{35E22FF7-C358-438F-BFC0-BE8C125D908F}" type="pres">
      <dgm:prSet presAssocID="{5831395F-5198-4660-A1A7-8C615EBA148E}" presName="sibTrans" presStyleLbl="sibTrans1D1" presStyleIdx="0" presStyleCnt="12"/>
      <dgm:spPr/>
    </dgm:pt>
    <dgm:pt modelId="{03CA1E38-EB6C-4C4E-BCF3-71E556F78EE4}" type="pres">
      <dgm:prSet presAssocID="{0A54B256-44AA-495B-A894-38C5AEEC6511}" presName="node" presStyleLbl="node1" presStyleIdx="1" presStyleCnt="12" custScaleX="378725" custRadScaleRad="118181" custRadScaleInc="260882">
        <dgm:presLayoutVars>
          <dgm:bulletEnabled val="1"/>
        </dgm:presLayoutVars>
      </dgm:prSet>
      <dgm:spPr/>
    </dgm:pt>
    <dgm:pt modelId="{6451E8E8-CF0B-4701-BFA6-E4F082451A02}" type="pres">
      <dgm:prSet presAssocID="{0A54B256-44AA-495B-A894-38C5AEEC6511}" presName="spNode" presStyleCnt="0"/>
      <dgm:spPr/>
    </dgm:pt>
    <dgm:pt modelId="{50F62B2A-8106-466E-BD19-1BCE7666769E}" type="pres">
      <dgm:prSet presAssocID="{67F5B10D-F29C-462E-B0C5-E0BE9E195DD2}" presName="sibTrans" presStyleLbl="sibTrans1D1" presStyleIdx="1" presStyleCnt="12"/>
      <dgm:spPr/>
    </dgm:pt>
    <dgm:pt modelId="{C4E3D406-D5D5-41C6-BCE0-0FB68C5BD0B7}" type="pres">
      <dgm:prSet presAssocID="{667A2E0F-2F20-4F51-B8F8-CB88243F6D00}" presName="node" presStyleLbl="node1" presStyleIdx="2" presStyleCnt="12" custScaleX="280073" custRadScaleRad="124238" custRadScaleInc="176480">
        <dgm:presLayoutVars>
          <dgm:bulletEnabled val="1"/>
        </dgm:presLayoutVars>
      </dgm:prSet>
      <dgm:spPr/>
    </dgm:pt>
    <dgm:pt modelId="{7365728C-5398-49D3-AAD0-202028041FCC}" type="pres">
      <dgm:prSet presAssocID="{667A2E0F-2F20-4F51-B8F8-CB88243F6D00}" presName="spNode" presStyleCnt="0"/>
      <dgm:spPr/>
    </dgm:pt>
    <dgm:pt modelId="{83803E08-DDA6-4D7F-8C42-65E01E77863B}" type="pres">
      <dgm:prSet presAssocID="{F910E7A7-322A-4351-A374-44E79BAD5B84}" presName="sibTrans" presStyleLbl="sibTrans1D1" presStyleIdx="2" presStyleCnt="12"/>
      <dgm:spPr/>
    </dgm:pt>
    <dgm:pt modelId="{39689A04-CF54-4531-899E-BCAD8C3338A4}" type="pres">
      <dgm:prSet presAssocID="{29B2F9F6-3680-4FF1-AADA-0FFF2FD6CAC5}" presName="node" presStyleLbl="node1" presStyleIdx="3" presStyleCnt="12" custScaleX="271133" custScaleY="161618" custRadScaleRad="113473" custRadScaleInc="64677">
        <dgm:presLayoutVars>
          <dgm:bulletEnabled val="1"/>
        </dgm:presLayoutVars>
      </dgm:prSet>
      <dgm:spPr/>
    </dgm:pt>
    <dgm:pt modelId="{28C3157B-A759-40CD-B8F9-F9B800110B83}" type="pres">
      <dgm:prSet presAssocID="{29B2F9F6-3680-4FF1-AADA-0FFF2FD6CAC5}" presName="spNode" presStyleCnt="0"/>
      <dgm:spPr/>
    </dgm:pt>
    <dgm:pt modelId="{B0671F86-2C51-49DA-AF6D-B41001CA4F58}" type="pres">
      <dgm:prSet presAssocID="{3A050F09-344C-4E26-B3E4-C59ED35BCC31}" presName="sibTrans" presStyleLbl="sibTrans1D1" presStyleIdx="3" presStyleCnt="12"/>
      <dgm:spPr/>
    </dgm:pt>
    <dgm:pt modelId="{A87A5249-B45B-45D1-AE69-26A7A6B91123}" type="pres">
      <dgm:prSet presAssocID="{ABEFA3B3-A0FF-495E-AB51-06144731F47F}" presName="node" presStyleLbl="node1" presStyleIdx="4" presStyleCnt="12" custScaleX="352481" custRadScaleRad="112390" custRadScaleInc="-53400">
        <dgm:presLayoutVars>
          <dgm:bulletEnabled val="1"/>
        </dgm:presLayoutVars>
      </dgm:prSet>
      <dgm:spPr/>
    </dgm:pt>
    <dgm:pt modelId="{D7A0989A-23C5-4A63-9B56-ADC40C76936F}" type="pres">
      <dgm:prSet presAssocID="{ABEFA3B3-A0FF-495E-AB51-06144731F47F}" presName="spNode" presStyleCnt="0"/>
      <dgm:spPr/>
    </dgm:pt>
    <dgm:pt modelId="{ADE0BD64-E84B-4052-AC71-0D7F9AA4B21C}" type="pres">
      <dgm:prSet presAssocID="{12165377-F26A-4FFF-AD2A-C2AFEC44E1C8}" presName="sibTrans" presStyleLbl="sibTrans1D1" presStyleIdx="4" presStyleCnt="12"/>
      <dgm:spPr/>
    </dgm:pt>
    <dgm:pt modelId="{56D02B78-9CCA-480F-9215-9F9923CDA279}" type="pres">
      <dgm:prSet presAssocID="{71C29323-34C8-4E83-B7A2-478277959F19}" presName="node" presStyleLbl="node1" presStyleIdx="5" presStyleCnt="12" custScaleX="262562" custScaleY="100003" custRadScaleRad="107060" custRadScaleInc="-144466">
        <dgm:presLayoutVars>
          <dgm:bulletEnabled val="1"/>
        </dgm:presLayoutVars>
      </dgm:prSet>
      <dgm:spPr/>
    </dgm:pt>
    <dgm:pt modelId="{327B905F-1C14-4E7A-B164-B27DA4809120}" type="pres">
      <dgm:prSet presAssocID="{71C29323-34C8-4E83-B7A2-478277959F19}" presName="spNode" presStyleCnt="0"/>
      <dgm:spPr/>
    </dgm:pt>
    <dgm:pt modelId="{803D467A-794E-4547-9F88-9D296B0EAF7A}" type="pres">
      <dgm:prSet presAssocID="{03D8AF4D-2528-4413-A0D7-9109859026C0}" presName="sibTrans" presStyleLbl="sibTrans1D1" presStyleIdx="5" presStyleCnt="12"/>
      <dgm:spPr/>
    </dgm:pt>
    <dgm:pt modelId="{4F34E4FD-337A-4996-9B10-4B8893984984}" type="pres">
      <dgm:prSet presAssocID="{4FDFC1AB-96BE-4E3D-B414-EB2E1F4BECD5}" presName="node" presStyleLbl="node1" presStyleIdx="6" presStyleCnt="12" custScaleX="313508">
        <dgm:presLayoutVars>
          <dgm:bulletEnabled val="1"/>
        </dgm:presLayoutVars>
      </dgm:prSet>
      <dgm:spPr/>
    </dgm:pt>
    <dgm:pt modelId="{2A5D14E2-FB9C-49FB-B7BA-D0669F0174C8}" type="pres">
      <dgm:prSet presAssocID="{4FDFC1AB-96BE-4E3D-B414-EB2E1F4BECD5}" presName="spNode" presStyleCnt="0"/>
      <dgm:spPr/>
    </dgm:pt>
    <dgm:pt modelId="{60EAFA20-2D55-4458-B1F6-BEE78B08445D}" type="pres">
      <dgm:prSet presAssocID="{4AFBA45B-2E15-48BE-8E02-B132BDE63D5C}" presName="sibTrans" presStyleLbl="sibTrans1D1" presStyleIdx="6" presStyleCnt="12"/>
      <dgm:spPr/>
    </dgm:pt>
    <dgm:pt modelId="{6DCB1962-9263-4BB0-BCE3-3131A3940498}" type="pres">
      <dgm:prSet presAssocID="{B8912946-8E9B-47D4-AC0C-26F379A6AE67}" presName="node" presStyleLbl="node1" presStyleIdx="7" presStyleCnt="12" custScaleX="456711" custRadScaleRad="94593" custRadScaleInc="93652">
        <dgm:presLayoutVars>
          <dgm:bulletEnabled val="1"/>
        </dgm:presLayoutVars>
      </dgm:prSet>
      <dgm:spPr/>
    </dgm:pt>
    <dgm:pt modelId="{95852977-0F25-4FD1-A750-1705308118C4}" type="pres">
      <dgm:prSet presAssocID="{B8912946-8E9B-47D4-AC0C-26F379A6AE67}" presName="spNode" presStyleCnt="0"/>
      <dgm:spPr/>
    </dgm:pt>
    <dgm:pt modelId="{BCF70A18-96C4-40AC-B812-B47F62B62353}" type="pres">
      <dgm:prSet presAssocID="{6CFD3046-4E43-4ECA-9E00-216E9AD37A7D}" presName="sibTrans" presStyleLbl="sibTrans1D1" presStyleIdx="7" presStyleCnt="12"/>
      <dgm:spPr/>
    </dgm:pt>
    <dgm:pt modelId="{E2559BA8-CA6F-4934-9B80-496C4D9B40C9}" type="pres">
      <dgm:prSet presAssocID="{0CDCAD29-EABF-427F-BE3E-0F71A8EBD6DC}" presName="node" presStyleLbl="node1" presStyleIdx="8" presStyleCnt="12" custScaleX="429208" custRadScaleRad="97275" custRadScaleInc="46520">
        <dgm:presLayoutVars>
          <dgm:bulletEnabled val="1"/>
        </dgm:presLayoutVars>
      </dgm:prSet>
      <dgm:spPr/>
    </dgm:pt>
    <dgm:pt modelId="{E104447A-ACCB-4696-A0C1-ED0FD452365A}" type="pres">
      <dgm:prSet presAssocID="{0CDCAD29-EABF-427F-BE3E-0F71A8EBD6DC}" presName="spNode" presStyleCnt="0"/>
      <dgm:spPr/>
    </dgm:pt>
    <dgm:pt modelId="{F4B3D380-4CCA-4A57-BE00-A57711574951}" type="pres">
      <dgm:prSet presAssocID="{8B1954D2-EA05-483A-B6BC-2CABAA9DAFB5}" presName="sibTrans" presStyleLbl="sibTrans1D1" presStyleIdx="8" presStyleCnt="12"/>
      <dgm:spPr/>
    </dgm:pt>
    <dgm:pt modelId="{B3C9746F-580F-4D58-BA96-2896D4CBF72B}" type="pres">
      <dgm:prSet presAssocID="{B3615671-9D08-4A04-8AFE-9AB2F751F379}" presName="node" presStyleLbl="node1" presStyleIdx="9" presStyleCnt="12" custScaleX="451591" custRadScaleRad="100276" custRadScaleInc="-28067">
        <dgm:presLayoutVars>
          <dgm:bulletEnabled val="1"/>
        </dgm:presLayoutVars>
      </dgm:prSet>
      <dgm:spPr/>
    </dgm:pt>
    <dgm:pt modelId="{248D6504-B7B7-48DB-910F-4BED79C7FD71}" type="pres">
      <dgm:prSet presAssocID="{B3615671-9D08-4A04-8AFE-9AB2F751F379}" presName="spNode" presStyleCnt="0"/>
      <dgm:spPr/>
    </dgm:pt>
    <dgm:pt modelId="{A3D43BB1-88FF-4B0B-B70D-CF26600EAB61}" type="pres">
      <dgm:prSet presAssocID="{5B7305E3-3FC9-41D4-B3EB-6A99D2572F96}" presName="sibTrans" presStyleLbl="sibTrans1D1" presStyleIdx="9" presStyleCnt="12"/>
      <dgm:spPr/>
    </dgm:pt>
    <dgm:pt modelId="{5A78805F-1BA3-4B73-BD54-5121055D7F75}" type="pres">
      <dgm:prSet presAssocID="{29F3B1A7-151C-46A9-9862-377FE4DF31D9}" presName="node" presStyleLbl="node1" presStyleIdx="10" presStyleCnt="12" custScaleX="510829" custRadScaleRad="103045" custRadScaleInc="-89142">
        <dgm:presLayoutVars>
          <dgm:bulletEnabled val="1"/>
        </dgm:presLayoutVars>
      </dgm:prSet>
      <dgm:spPr/>
    </dgm:pt>
    <dgm:pt modelId="{B8453812-E64A-4D66-8BD8-F3488EF97C5B}" type="pres">
      <dgm:prSet presAssocID="{29F3B1A7-151C-46A9-9862-377FE4DF31D9}" presName="spNode" presStyleCnt="0"/>
      <dgm:spPr/>
    </dgm:pt>
    <dgm:pt modelId="{34DBDB57-6421-47C6-B8CE-E7F6A07E4B34}" type="pres">
      <dgm:prSet presAssocID="{F533C56C-C82E-453A-9A5D-F935B56482FE}" presName="sibTrans" presStyleLbl="sibTrans1D1" presStyleIdx="10" presStyleCnt="12"/>
      <dgm:spPr/>
    </dgm:pt>
    <dgm:pt modelId="{BAB53E30-C2E5-4E7F-B4C2-8E0F3D0633B3}" type="pres">
      <dgm:prSet presAssocID="{25B90BBF-EE39-4E33-A3E9-6C305CA4A7EC}" presName="node" presStyleLbl="node1" presStyleIdx="11" presStyleCnt="12" custScaleX="393520" custRadScaleRad="102306" custRadScaleInc="-159100">
        <dgm:presLayoutVars>
          <dgm:bulletEnabled val="1"/>
        </dgm:presLayoutVars>
      </dgm:prSet>
      <dgm:spPr/>
    </dgm:pt>
    <dgm:pt modelId="{5CEE1569-7130-47B2-B430-307C698D4410}" type="pres">
      <dgm:prSet presAssocID="{25B90BBF-EE39-4E33-A3E9-6C305CA4A7EC}" presName="spNode" presStyleCnt="0"/>
      <dgm:spPr/>
    </dgm:pt>
    <dgm:pt modelId="{75FC0206-16F4-4933-B3BE-C5B42C83EC00}" type="pres">
      <dgm:prSet presAssocID="{F40644D4-E341-480B-BCB8-9BB49F58B096}" presName="sibTrans" presStyleLbl="sibTrans1D1" presStyleIdx="11" presStyleCnt="12"/>
      <dgm:spPr/>
    </dgm:pt>
  </dgm:ptLst>
  <dgm:cxnLst>
    <dgm:cxn modelId="{C53DB20B-6E40-4366-B56D-4271D7EA8440}" type="presOf" srcId="{B8912946-8E9B-47D4-AC0C-26F379A6AE67}" destId="{6DCB1962-9263-4BB0-BCE3-3131A3940498}" srcOrd="0" destOrd="0" presId="urn:microsoft.com/office/officeart/2005/8/layout/cycle6"/>
    <dgm:cxn modelId="{BE63350E-94E8-44BE-AD82-39B3886AD9A9}" type="presOf" srcId="{F40644D4-E341-480B-BCB8-9BB49F58B096}" destId="{75FC0206-16F4-4933-B3BE-C5B42C83EC00}" srcOrd="0" destOrd="0" presId="urn:microsoft.com/office/officeart/2005/8/layout/cycle6"/>
    <dgm:cxn modelId="{65B71E11-8FCC-42AA-8AA7-C5C82E0A3E56}" type="presOf" srcId="{5831395F-5198-4660-A1A7-8C615EBA148E}" destId="{35E22FF7-C358-438F-BFC0-BE8C125D908F}" srcOrd="0" destOrd="0" presId="urn:microsoft.com/office/officeart/2005/8/layout/cycle6"/>
    <dgm:cxn modelId="{CC276716-5FD3-48D9-AB6C-4F0172B4D1AC}" srcId="{B43B9123-6847-4BB5-A998-7AF4BCF8E737}" destId="{0A54B256-44AA-495B-A894-38C5AEEC6511}" srcOrd="1" destOrd="0" parTransId="{6ECE5F43-FD68-4BCD-AE1C-227D8BA7A78E}" sibTransId="{67F5B10D-F29C-462E-B0C5-E0BE9E195DD2}"/>
    <dgm:cxn modelId="{4CDF1919-E05C-47FA-9626-998D32ED13E9}" type="presOf" srcId="{B3615671-9D08-4A04-8AFE-9AB2F751F379}" destId="{B3C9746F-580F-4D58-BA96-2896D4CBF72B}" srcOrd="0" destOrd="0" presId="urn:microsoft.com/office/officeart/2005/8/layout/cycle6"/>
    <dgm:cxn modelId="{9D07CA1D-B2E1-43E8-AAF9-777386BCDC07}" type="presOf" srcId="{6CFD3046-4E43-4ECA-9E00-216E9AD37A7D}" destId="{BCF70A18-96C4-40AC-B812-B47F62B62353}" srcOrd="0" destOrd="0" presId="urn:microsoft.com/office/officeart/2005/8/layout/cycle6"/>
    <dgm:cxn modelId="{E3CDE023-A812-450C-AB80-587FD6879F98}" type="presOf" srcId="{12165377-F26A-4FFF-AD2A-C2AFEC44E1C8}" destId="{ADE0BD64-E84B-4052-AC71-0D7F9AA4B21C}" srcOrd="0" destOrd="0" presId="urn:microsoft.com/office/officeart/2005/8/layout/cycle6"/>
    <dgm:cxn modelId="{D60E2130-C0D1-49BF-8679-8665A1A9245A}" srcId="{B43B9123-6847-4BB5-A998-7AF4BCF8E737}" destId="{71C29323-34C8-4E83-B7A2-478277959F19}" srcOrd="5" destOrd="0" parTransId="{A5E3C5DD-5EDB-44F3-B2A9-C20779A35491}" sibTransId="{03D8AF4D-2528-4413-A0D7-9109859026C0}"/>
    <dgm:cxn modelId="{1CA7EA34-D44C-4C6E-9204-9465CCF689C8}" type="presOf" srcId="{03D8AF4D-2528-4413-A0D7-9109859026C0}" destId="{803D467A-794E-4547-9F88-9D296B0EAF7A}" srcOrd="0" destOrd="0" presId="urn:microsoft.com/office/officeart/2005/8/layout/cycle6"/>
    <dgm:cxn modelId="{DB90C25F-AC25-44E2-8309-7D18C24C476E}" type="presOf" srcId="{25B90BBF-EE39-4E33-A3E9-6C305CA4A7EC}" destId="{BAB53E30-C2E5-4E7F-B4C2-8E0F3D0633B3}" srcOrd="0" destOrd="0" presId="urn:microsoft.com/office/officeart/2005/8/layout/cycle6"/>
    <dgm:cxn modelId="{972FA043-54A5-4E2C-B183-2FECF118E0F1}" srcId="{B43B9123-6847-4BB5-A998-7AF4BCF8E737}" destId="{29B2F9F6-3680-4FF1-AADA-0FFF2FD6CAC5}" srcOrd="3" destOrd="0" parTransId="{ECBB15AB-F62B-4A3F-BA99-640754153DCF}" sibTransId="{3A050F09-344C-4E26-B3E4-C59ED35BCC31}"/>
    <dgm:cxn modelId="{B75ACC43-5C30-42BE-B4BA-1C8CF9BB6B97}" type="presOf" srcId="{4AFBA45B-2E15-48BE-8E02-B132BDE63D5C}" destId="{60EAFA20-2D55-4458-B1F6-BEE78B08445D}" srcOrd="0" destOrd="0" presId="urn:microsoft.com/office/officeart/2005/8/layout/cycle6"/>
    <dgm:cxn modelId="{7F6B5349-9F23-4586-9BB4-D81605EDDB1B}" srcId="{B43B9123-6847-4BB5-A998-7AF4BCF8E737}" destId="{4FDFC1AB-96BE-4E3D-B414-EB2E1F4BECD5}" srcOrd="6" destOrd="0" parTransId="{A0F2D580-AF95-4F62-81B0-96D6FC3121B7}" sibTransId="{4AFBA45B-2E15-48BE-8E02-B132BDE63D5C}"/>
    <dgm:cxn modelId="{177FE06E-8851-4A3E-92DC-9037B7608AB1}" type="presOf" srcId="{0CDCAD29-EABF-427F-BE3E-0F71A8EBD6DC}" destId="{E2559BA8-CA6F-4934-9B80-496C4D9B40C9}" srcOrd="0" destOrd="0" presId="urn:microsoft.com/office/officeart/2005/8/layout/cycle6"/>
    <dgm:cxn modelId="{A561EB72-F699-44BF-BC86-2AE7E5A116BF}" type="presOf" srcId="{8B1954D2-EA05-483A-B6BC-2CABAA9DAFB5}" destId="{F4B3D380-4CCA-4A57-BE00-A57711574951}" srcOrd="0" destOrd="0" presId="urn:microsoft.com/office/officeart/2005/8/layout/cycle6"/>
    <dgm:cxn modelId="{F7EAD455-D181-42F0-8F37-3A288FF68E1D}" type="presOf" srcId="{5B7305E3-3FC9-41D4-B3EB-6A99D2572F96}" destId="{A3D43BB1-88FF-4B0B-B70D-CF26600EAB61}" srcOrd="0" destOrd="0" presId="urn:microsoft.com/office/officeart/2005/8/layout/cycle6"/>
    <dgm:cxn modelId="{1BF9C877-E72D-49F1-9502-E2227283626E}" type="presOf" srcId="{F533C56C-C82E-453A-9A5D-F935B56482FE}" destId="{34DBDB57-6421-47C6-B8CE-E7F6A07E4B34}" srcOrd="0" destOrd="0" presId="urn:microsoft.com/office/officeart/2005/8/layout/cycle6"/>
    <dgm:cxn modelId="{EA61B779-ACE5-4788-AEB2-B75CAB48FCBE}" type="presOf" srcId="{667A2E0F-2F20-4F51-B8F8-CB88243F6D00}" destId="{C4E3D406-D5D5-41C6-BCE0-0FB68C5BD0B7}" srcOrd="0" destOrd="0" presId="urn:microsoft.com/office/officeart/2005/8/layout/cycle6"/>
    <dgm:cxn modelId="{1963F77B-21B7-4699-BD85-65C2D8505B4C}" type="presOf" srcId="{29B2F9F6-3680-4FF1-AADA-0FFF2FD6CAC5}" destId="{39689A04-CF54-4531-899E-BCAD8C3338A4}" srcOrd="0" destOrd="0" presId="urn:microsoft.com/office/officeart/2005/8/layout/cycle6"/>
    <dgm:cxn modelId="{FA122080-2E9D-4549-96E3-D76D82DE8C05}" type="presOf" srcId="{29F3B1A7-151C-46A9-9862-377FE4DF31D9}" destId="{5A78805F-1BA3-4B73-BD54-5121055D7F75}" srcOrd="0" destOrd="0" presId="urn:microsoft.com/office/officeart/2005/8/layout/cycle6"/>
    <dgm:cxn modelId="{35B0A884-52A8-4498-BB1C-80A8BBD139E4}" type="presOf" srcId="{71C29323-34C8-4E83-B7A2-478277959F19}" destId="{56D02B78-9CCA-480F-9215-9F9923CDA279}" srcOrd="0" destOrd="0" presId="urn:microsoft.com/office/officeart/2005/8/layout/cycle6"/>
    <dgm:cxn modelId="{F72C2392-1E4D-4E58-9586-BCA6D88878E6}" type="presOf" srcId="{ABEFA3B3-A0FF-495E-AB51-06144731F47F}" destId="{A87A5249-B45B-45D1-AE69-26A7A6B91123}" srcOrd="0" destOrd="0" presId="urn:microsoft.com/office/officeart/2005/8/layout/cycle6"/>
    <dgm:cxn modelId="{7A405C98-01A7-4CF5-B23F-E1499E5DB21A}" srcId="{B43B9123-6847-4BB5-A998-7AF4BCF8E737}" destId="{B8912946-8E9B-47D4-AC0C-26F379A6AE67}" srcOrd="7" destOrd="0" parTransId="{488EA765-3BF8-4079-9269-34C0A5F4A64A}" sibTransId="{6CFD3046-4E43-4ECA-9E00-216E9AD37A7D}"/>
    <dgm:cxn modelId="{C54128AC-294D-456B-9F83-7277BD01A574}" type="presOf" srcId="{67F5B10D-F29C-462E-B0C5-E0BE9E195DD2}" destId="{50F62B2A-8106-466E-BD19-1BCE7666769E}" srcOrd="0" destOrd="0" presId="urn:microsoft.com/office/officeart/2005/8/layout/cycle6"/>
    <dgm:cxn modelId="{5B8EE0AE-8A90-478F-A6A3-4CEE3B7D8136}" type="presOf" srcId="{4FDFC1AB-96BE-4E3D-B414-EB2E1F4BECD5}" destId="{4F34E4FD-337A-4996-9B10-4B8893984984}" srcOrd="0" destOrd="0" presId="urn:microsoft.com/office/officeart/2005/8/layout/cycle6"/>
    <dgm:cxn modelId="{7C1317B7-315A-4927-845F-C7360B70682D}" type="presOf" srcId="{B29FD7D8-3B49-4349-BF9D-73BC600F32D8}" destId="{5CF889AC-E0A8-4BE3-9B20-1F7098AC2441}" srcOrd="0" destOrd="0" presId="urn:microsoft.com/office/officeart/2005/8/layout/cycle6"/>
    <dgm:cxn modelId="{DFA552B7-AF24-4BE4-BFDF-07E007B52E42}" type="presOf" srcId="{F910E7A7-322A-4351-A374-44E79BAD5B84}" destId="{83803E08-DDA6-4D7F-8C42-65E01E77863B}" srcOrd="0" destOrd="0" presId="urn:microsoft.com/office/officeart/2005/8/layout/cycle6"/>
    <dgm:cxn modelId="{D3AE91BA-2E74-4DBD-BC44-1606423F2ABD}" type="presOf" srcId="{0A54B256-44AA-495B-A894-38C5AEEC6511}" destId="{03CA1E38-EB6C-4C4E-BCF3-71E556F78EE4}" srcOrd="0" destOrd="0" presId="urn:microsoft.com/office/officeart/2005/8/layout/cycle6"/>
    <dgm:cxn modelId="{DA37A9DA-3734-41E3-9E98-289110D03C53}" srcId="{B43B9123-6847-4BB5-A998-7AF4BCF8E737}" destId="{B3615671-9D08-4A04-8AFE-9AB2F751F379}" srcOrd="9" destOrd="0" parTransId="{341DF4C6-1596-4337-9EBE-A093DB758864}" sibTransId="{5B7305E3-3FC9-41D4-B3EB-6A99D2572F96}"/>
    <dgm:cxn modelId="{140E0FDB-1262-4C7F-B477-335BC8052A53}" srcId="{B43B9123-6847-4BB5-A998-7AF4BCF8E737}" destId="{0CDCAD29-EABF-427F-BE3E-0F71A8EBD6DC}" srcOrd="8" destOrd="0" parTransId="{5D08C78D-F940-4632-B5FD-5608A39F4728}" sibTransId="{8B1954D2-EA05-483A-B6BC-2CABAA9DAFB5}"/>
    <dgm:cxn modelId="{BD3F79DE-3BE4-42CF-A090-FD83086EAD52}" srcId="{B43B9123-6847-4BB5-A998-7AF4BCF8E737}" destId="{667A2E0F-2F20-4F51-B8F8-CB88243F6D00}" srcOrd="2" destOrd="0" parTransId="{3B9EAC3F-B25F-483E-B539-238584503EFF}" sibTransId="{F910E7A7-322A-4351-A374-44E79BAD5B84}"/>
    <dgm:cxn modelId="{0D90F3DE-7BD9-4C9E-9E6C-E53BE8A365C4}" type="presOf" srcId="{B43B9123-6847-4BB5-A998-7AF4BCF8E737}" destId="{DDDF4A38-9716-4DF5-8E0B-26F613837B36}" srcOrd="0" destOrd="0" presId="urn:microsoft.com/office/officeart/2005/8/layout/cycle6"/>
    <dgm:cxn modelId="{58F8BAE5-1B1A-4273-A888-EF5A6052069E}" type="presOf" srcId="{3A050F09-344C-4E26-B3E4-C59ED35BCC31}" destId="{B0671F86-2C51-49DA-AF6D-B41001CA4F58}" srcOrd="0" destOrd="0" presId="urn:microsoft.com/office/officeart/2005/8/layout/cycle6"/>
    <dgm:cxn modelId="{AB3E26EB-489B-4DD9-959E-9B58629B14AA}" srcId="{B43B9123-6847-4BB5-A998-7AF4BCF8E737}" destId="{B29FD7D8-3B49-4349-BF9D-73BC600F32D8}" srcOrd="0" destOrd="0" parTransId="{13547D54-8AB1-4271-97BA-9E8A38634F7B}" sibTransId="{5831395F-5198-4660-A1A7-8C615EBA148E}"/>
    <dgm:cxn modelId="{545CD9F2-93F9-4CBC-9741-878995647080}" srcId="{B43B9123-6847-4BB5-A998-7AF4BCF8E737}" destId="{25B90BBF-EE39-4E33-A3E9-6C305CA4A7EC}" srcOrd="11" destOrd="0" parTransId="{92BC30E3-75DB-4A66-9A91-56E408D4956C}" sibTransId="{F40644D4-E341-480B-BCB8-9BB49F58B096}"/>
    <dgm:cxn modelId="{E5D576F9-7229-4C13-A8F0-67C5ACDEE364}" srcId="{B43B9123-6847-4BB5-A998-7AF4BCF8E737}" destId="{ABEFA3B3-A0FF-495E-AB51-06144731F47F}" srcOrd="4" destOrd="0" parTransId="{497B094A-1BE6-45A1-B24B-927342110A6C}" sibTransId="{12165377-F26A-4FFF-AD2A-C2AFEC44E1C8}"/>
    <dgm:cxn modelId="{4292A3FD-7E12-4EFB-9626-4417D134FCF8}" srcId="{B43B9123-6847-4BB5-A998-7AF4BCF8E737}" destId="{29F3B1A7-151C-46A9-9862-377FE4DF31D9}" srcOrd="10" destOrd="0" parTransId="{A893B996-809B-4BB1-8AE1-876A4584E2BA}" sibTransId="{F533C56C-C82E-453A-9A5D-F935B56482FE}"/>
    <dgm:cxn modelId="{41D89556-50E1-45D3-BFD0-A54F55E21AC4}" type="presParOf" srcId="{DDDF4A38-9716-4DF5-8E0B-26F613837B36}" destId="{5CF889AC-E0A8-4BE3-9B20-1F7098AC2441}" srcOrd="0" destOrd="0" presId="urn:microsoft.com/office/officeart/2005/8/layout/cycle6"/>
    <dgm:cxn modelId="{2F42F121-81CB-4C90-AD19-0EC3135C7A6D}" type="presParOf" srcId="{DDDF4A38-9716-4DF5-8E0B-26F613837B36}" destId="{28FAA9FA-FD93-467E-8F26-807BA15C6A9F}" srcOrd="1" destOrd="0" presId="urn:microsoft.com/office/officeart/2005/8/layout/cycle6"/>
    <dgm:cxn modelId="{5DC9C28E-C9FB-4A63-909F-E1C0E466BE2B}" type="presParOf" srcId="{DDDF4A38-9716-4DF5-8E0B-26F613837B36}" destId="{35E22FF7-C358-438F-BFC0-BE8C125D908F}" srcOrd="2" destOrd="0" presId="urn:microsoft.com/office/officeart/2005/8/layout/cycle6"/>
    <dgm:cxn modelId="{BCD1D76D-2C13-4206-9A98-84486FF219B2}" type="presParOf" srcId="{DDDF4A38-9716-4DF5-8E0B-26F613837B36}" destId="{03CA1E38-EB6C-4C4E-BCF3-71E556F78EE4}" srcOrd="3" destOrd="0" presId="urn:microsoft.com/office/officeart/2005/8/layout/cycle6"/>
    <dgm:cxn modelId="{870E1B97-F867-422D-970D-3F9D315A977E}" type="presParOf" srcId="{DDDF4A38-9716-4DF5-8E0B-26F613837B36}" destId="{6451E8E8-CF0B-4701-BFA6-E4F082451A02}" srcOrd="4" destOrd="0" presId="urn:microsoft.com/office/officeart/2005/8/layout/cycle6"/>
    <dgm:cxn modelId="{A3A77DB8-84E3-4F22-BF80-3CD4F28DAFEC}" type="presParOf" srcId="{DDDF4A38-9716-4DF5-8E0B-26F613837B36}" destId="{50F62B2A-8106-466E-BD19-1BCE7666769E}" srcOrd="5" destOrd="0" presId="urn:microsoft.com/office/officeart/2005/8/layout/cycle6"/>
    <dgm:cxn modelId="{F5B0CF9B-2494-49A7-B065-A6D211D88813}" type="presParOf" srcId="{DDDF4A38-9716-4DF5-8E0B-26F613837B36}" destId="{C4E3D406-D5D5-41C6-BCE0-0FB68C5BD0B7}" srcOrd="6" destOrd="0" presId="urn:microsoft.com/office/officeart/2005/8/layout/cycle6"/>
    <dgm:cxn modelId="{35DC9536-354A-43B6-897B-8788F2411A81}" type="presParOf" srcId="{DDDF4A38-9716-4DF5-8E0B-26F613837B36}" destId="{7365728C-5398-49D3-AAD0-202028041FCC}" srcOrd="7" destOrd="0" presId="urn:microsoft.com/office/officeart/2005/8/layout/cycle6"/>
    <dgm:cxn modelId="{85126F9E-9767-4D0D-BF1C-2053B97E9F18}" type="presParOf" srcId="{DDDF4A38-9716-4DF5-8E0B-26F613837B36}" destId="{83803E08-DDA6-4D7F-8C42-65E01E77863B}" srcOrd="8" destOrd="0" presId="urn:microsoft.com/office/officeart/2005/8/layout/cycle6"/>
    <dgm:cxn modelId="{EE909954-6AB7-47A4-8395-9D066DAE6B54}" type="presParOf" srcId="{DDDF4A38-9716-4DF5-8E0B-26F613837B36}" destId="{39689A04-CF54-4531-899E-BCAD8C3338A4}" srcOrd="9" destOrd="0" presId="urn:microsoft.com/office/officeart/2005/8/layout/cycle6"/>
    <dgm:cxn modelId="{9E5F663E-1ADF-49EB-BF36-46230C691B21}" type="presParOf" srcId="{DDDF4A38-9716-4DF5-8E0B-26F613837B36}" destId="{28C3157B-A759-40CD-B8F9-F9B800110B83}" srcOrd="10" destOrd="0" presId="urn:microsoft.com/office/officeart/2005/8/layout/cycle6"/>
    <dgm:cxn modelId="{6D64CA23-4CF0-4867-AB71-DA01BC44E342}" type="presParOf" srcId="{DDDF4A38-9716-4DF5-8E0B-26F613837B36}" destId="{B0671F86-2C51-49DA-AF6D-B41001CA4F58}" srcOrd="11" destOrd="0" presId="urn:microsoft.com/office/officeart/2005/8/layout/cycle6"/>
    <dgm:cxn modelId="{B70E883F-D160-4C74-8F59-321120FB23F4}" type="presParOf" srcId="{DDDF4A38-9716-4DF5-8E0B-26F613837B36}" destId="{A87A5249-B45B-45D1-AE69-26A7A6B91123}" srcOrd="12" destOrd="0" presId="urn:microsoft.com/office/officeart/2005/8/layout/cycle6"/>
    <dgm:cxn modelId="{A307D51F-7738-4858-9E84-B2C2CE211F9E}" type="presParOf" srcId="{DDDF4A38-9716-4DF5-8E0B-26F613837B36}" destId="{D7A0989A-23C5-4A63-9B56-ADC40C76936F}" srcOrd="13" destOrd="0" presId="urn:microsoft.com/office/officeart/2005/8/layout/cycle6"/>
    <dgm:cxn modelId="{31519C2B-B981-4965-B8BC-E5048D3009FA}" type="presParOf" srcId="{DDDF4A38-9716-4DF5-8E0B-26F613837B36}" destId="{ADE0BD64-E84B-4052-AC71-0D7F9AA4B21C}" srcOrd="14" destOrd="0" presId="urn:microsoft.com/office/officeart/2005/8/layout/cycle6"/>
    <dgm:cxn modelId="{6A50EBAC-24BF-4624-A5D5-24411C89B117}" type="presParOf" srcId="{DDDF4A38-9716-4DF5-8E0B-26F613837B36}" destId="{56D02B78-9CCA-480F-9215-9F9923CDA279}" srcOrd="15" destOrd="0" presId="urn:microsoft.com/office/officeart/2005/8/layout/cycle6"/>
    <dgm:cxn modelId="{36CD8F48-DC4B-4751-BF2D-B131AFBB0343}" type="presParOf" srcId="{DDDF4A38-9716-4DF5-8E0B-26F613837B36}" destId="{327B905F-1C14-4E7A-B164-B27DA4809120}" srcOrd="16" destOrd="0" presId="urn:microsoft.com/office/officeart/2005/8/layout/cycle6"/>
    <dgm:cxn modelId="{552B7773-87BA-4FAC-BF59-8D556025B920}" type="presParOf" srcId="{DDDF4A38-9716-4DF5-8E0B-26F613837B36}" destId="{803D467A-794E-4547-9F88-9D296B0EAF7A}" srcOrd="17" destOrd="0" presId="urn:microsoft.com/office/officeart/2005/8/layout/cycle6"/>
    <dgm:cxn modelId="{538FAE24-359C-4321-BF4E-1D27D5A228AD}" type="presParOf" srcId="{DDDF4A38-9716-4DF5-8E0B-26F613837B36}" destId="{4F34E4FD-337A-4996-9B10-4B8893984984}" srcOrd="18" destOrd="0" presId="urn:microsoft.com/office/officeart/2005/8/layout/cycle6"/>
    <dgm:cxn modelId="{76AA3503-76FF-4CCD-BD85-DCC30C4A4C69}" type="presParOf" srcId="{DDDF4A38-9716-4DF5-8E0B-26F613837B36}" destId="{2A5D14E2-FB9C-49FB-B7BA-D0669F0174C8}" srcOrd="19" destOrd="0" presId="urn:microsoft.com/office/officeart/2005/8/layout/cycle6"/>
    <dgm:cxn modelId="{7529D84D-5971-4713-91F1-2B0ACE3F39BB}" type="presParOf" srcId="{DDDF4A38-9716-4DF5-8E0B-26F613837B36}" destId="{60EAFA20-2D55-4458-B1F6-BEE78B08445D}" srcOrd="20" destOrd="0" presId="urn:microsoft.com/office/officeart/2005/8/layout/cycle6"/>
    <dgm:cxn modelId="{F3A98540-7E23-443A-92A3-FF88690E3DE2}" type="presParOf" srcId="{DDDF4A38-9716-4DF5-8E0B-26F613837B36}" destId="{6DCB1962-9263-4BB0-BCE3-3131A3940498}" srcOrd="21" destOrd="0" presId="urn:microsoft.com/office/officeart/2005/8/layout/cycle6"/>
    <dgm:cxn modelId="{D9013684-5E01-4EB7-B164-6AC07E9D7AEC}" type="presParOf" srcId="{DDDF4A38-9716-4DF5-8E0B-26F613837B36}" destId="{95852977-0F25-4FD1-A750-1705308118C4}" srcOrd="22" destOrd="0" presId="urn:microsoft.com/office/officeart/2005/8/layout/cycle6"/>
    <dgm:cxn modelId="{DEE58356-7507-423B-91FD-BF9DAA17A371}" type="presParOf" srcId="{DDDF4A38-9716-4DF5-8E0B-26F613837B36}" destId="{BCF70A18-96C4-40AC-B812-B47F62B62353}" srcOrd="23" destOrd="0" presId="urn:microsoft.com/office/officeart/2005/8/layout/cycle6"/>
    <dgm:cxn modelId="{C8E100E7-5637-4F2E-B838-320D411F1778}" type="presParOf" srcId="{DDDF4A38-9716-4DF5-8E0B-26F613837B36}" destId="{E2559BA8-CA6F-4934-9B80-496C4D9B40C9}" srcOrd="24" destOrd="0" presId="urn:microsoft.com/office/officeart/2005/8/layout/cycle6"/>
    <dgm:cxn modelId="{B4572F8F-B590-4C8C-AE40-1815F18F0CFC}" type="presParOf" srcId="{DDDF4A38-9716-4DF5-8E0B-26F613837B36}" destId="{E104447A-ACCB-4696-A0C1-ED0FD452365A}" srcOrd="25" destOrd="0" presId="urn:microsoft.com/office/officeart/2005/8/layout/cycle6"/>
    <dgm:cxn modelId="{C75524AD-91F1-4B21-AAFB-CC88DE60FA98}" type="presParOf" srcId="{DDDF4A38-9716-4DF5-8E0B-26F613837B36}" destId="{F4B3D380-4CCA-4A57-BE00-A57711574951}" srcOrd="26" destOrd="0" presId="urn:microsoft.com/office/officeart/2005/8/layout/cycle6"/>
    <dgm:cxn modelId="{AE198CD6-D47F-4E34-BBFE-1B874E8442F3}" type="presParOf" srcId="{DDDF4A38-9716-4DF5-8E0B-26F613837B36}" destId="{B3C9746F-580F-4D58-BA96-2896D4CBF72B}" srcOrd="27" destOrd="0" presId="urn:microsoft.com/office/officeart/2005/8/layout/cycle6"/>
    <dgm:cxn modelId="{653EDEB5-2D78-425A-B6DB-6DD254DA20B7}" type="presParOf" srcId="{DDDF4A38-9716-4DF5-8E0B-26F613837B36}" destId="{248D6504-B7B7-48DB-910F-4BED79C7FD71}" srcOrd="28" destOrd="0" presId="urn:microsoft.com/office/officeart/2005/8/layout/cycle6"/>
    <dgm:cxn modelId="{D901B708-3045-46F0-B2B7-8D9557D57269}" type="presParOf" srcId="{DDDF4A38-9716-4DF5-8E0B-26F613837B36}" destId="{A3D43BB1-88FF-4B0B-B70D-CF26600EAB61}" srcOrd="29" destOrd="0" presId="urn:microsoft.com/office/officeart/2005/8/layout/cycle6"/>
    <dgm:cxn modelId="{CAB78C99-055C-42D7-94DE-6997EF9BCAEA}" type="presParOf" srcId="{DDDF4A38-9716-4DF5-8E0B-26F613837B36}" destId="{5A78805F-1BA3-4B73-BD54-5121055D7F75}" srcOrd="30" destOrd="0" presId="urn:microsoft.com/office/officeart/2005/8/layout/cycle6"/>
    <dgm:cxn modelId="{532827C3-E762-4000-BE82-A12708F0B4AD}" type="presParOf" srcId="{DDDF4A38-9716-4DF5-8E0B-26F613837B36}" destId="{B8453812-E64A-4D66-8BD8-F3488EF97C5B}" srcOrd="31" destOrd="0" presId="urn:microsoft.com/office/officeart/2005/8/layout/cycle6"/>
    <dgm:cxn modelId="{A7D90617-0C4A-4791-9744-ADC0303E1001}" type="presParOf" srcId="{DDDF4A38-9716-4DF5-8E0B-26F613837B36}" destId="{34DBDB57-6421-47C6-B8CE-E7F6A07E4B34}" srcOrd="32" destOrd="0" presId="urn:microsoft.com/office/officeart/2005/8/layout/cycle6"/>
    <dgm:cxn modelId="{F11425AE-58B2-4571-9E59-2C5B21010941}" type="presParOf" srcId="{DDDF4A38-9716-4DF5-8E0B-26F613837B36}" destId="{BAB53E30-C2E5-4E7F-B4C2-8E0F3D0633B3}" srcOrd="33" destOrd="0" presId="urn:microsoft.com/office/officeart/2005/8/layout/cycle6"/>
    <dgm:cxn modelId="{6DFB1C34-1551-413A-92FA-388C38721959}" type="presParOf" srcId="{DDDF4A38-9716-4DF5-8E0B-26F613837B36}" destId="{5CEE1569-7130-47B2-B430-307C698D4410}" srcOrd="34" destOrd="0" presId="urn:microsoft.com/office/officeart/2005/8/layout/cycle6"/>
    <dgm:cxn modelId="{A545A187-66AE-4C36-B123-4A8D905B0D56}" type="presParOf" srcId="{DDDF4A38-9716-4DF5-8E0B-26F613837B36}" destId="{75FC0206-16F4-4933-B3BE-C5B42C83EC00}" srcOrd="3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B97F4-E429-46EE-8A4E-62895E944BE0}" type="doc">
      <dgm:prSet loTypeId="urn:microsoft.com/office/officeart/2005/8/layout/arrow6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576B98CC-99A0-4CC0-9560-04A01D55B5BA}">
      <dgm:prSet phldrT="[Tekst]" custT="1"/>
      <dgm:spPr/>
      <dgm:t>
        <a:bodyPr/>
        <a:lstStyle/>
        <a:p>
          <a:pPr algn="l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Inwestycja </a:t>
          </a:r>
        </a:p>
        <a:p>
          <a:pPr algn="l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wykształcenie nauczycieli</a:t>
          </a:r>
        </a:p>
        <a:p>
          <a:pPr algn="l"/>
          <a:r>
            <a:rPr lang="pl-PL" sz="2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Zdobywanie wykształcenia </a:t>
          </a:r>
        </a:p>
      </dgm:t>
    </dgm:pt>
    <dgm:pt modelId="{387D2EFC-A490-467E-842D-5609FADCB62B}" type="parTrans" cxnId="{82FFC070-E21A-4F0B-BDED-2A1737FF944A}">
      <dgm:prSet/>
      <dgm:spPr/>
      <dgm:t>
        <a:bodyPr/>
        <a:lstStyle/>
        <a:p>
          <a:endParaRPr lang="pl-PL"/>
        </a:p>
      </dgm:t>
    </dgm:pt>
    <dgm:pt modelId="{5912768D-02A9-4BFE-99EF-0984C05A5D97}" type="sibTrans" cxnId="{82FFC070-E21A-4F0B-BDED-2A1737FF944A}">
      <dgm:prSet/>
      <dgm:spPr/>
      <dgm:t>
        <a:bodyPr/>
        <a:lstStyle/>
        <a:p>
          <a:endParaRPr lang="pl-PL"/>
        </a:p>
      </dgm:t>
    </dgm:pt>
    <dgm:pt modelId="{F4B678CE-EF18-4103-93AE-3C1E8D772F11}">
      <dgm:prSet phldrT="[Tekst]" custT="1"/>
      <dgm:spPr/>
      <dgm:t>
        <a:bodyPr/>
        <a:lstStyle/>
        <a:p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Inwestycja </a:t>
          </a:r>
        </a:p>
        <a:p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rozwój nauczycieli</a:t>
          </a:r>
        </a:p>
        <a:p>
          <a:r>
            <a:rPr lang="pl-PL" sz="2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Zdobywanie kompetencji </a:t>
          </a:r>
        </a:p>
      </dgm:t>
    </dgm:pt>
    <dgm:pt modelId="{089BF09E-C2A6-4BDC-ABA4-ABA67996B148}" type="parTrans" cxnId="{F853137D-018E-4FAD-957C-ED301331F669}">
      <dgm:prSet/>
      <dgm:spPr/>
      <dgm:t>
        <a:bodyPr/>
        <a:lstStyle/>
        <a:p>
          <a:endParaRPr lang="pl-PL"/>
        </a:p>
      </dgm:t>
    </dgm:pt>
    <dgm:pt modelId="{6D075BD3-C91D-4BF2-9A94-F7D3EAD2B1A4}" type="sibTrans" cxnId="{F853137D-018E-4FAD-957C-ED301331F669}">
      <dgm:prSet/>
      <dgm:spPr/>
      <dgm:t>
        <a:bodyPr/>
        <a:lstStyle/>
        <a:p>
          <a:endParaRPr lang="pl-PL"/>
        </a:p>
      </dgm:t>
    </dgm:pt>
    <dgm:pt modelId="{396BDCE2-3D36-4460-9024-76DA4ECA7974}" type="pres">
      <dgm:prSet presAssocID="{C50B97F4-E429-46EE-8A4E-62895E944BE0}" presName="compositeShape" presStyleCnt="0">
        <dgm:presLayoutVars>
          <dgm:chMax val="2"/>
          <dgm:dir/>
          <dgm:resizeHandles val="exact"/>
        </dgm:presLayoutVars>
      </dgm:prSet>
      <dgm:spPr/>
    </dgm:pt>
    <dgm:pt modelId="{172E8DE3-2C9D-49C1-80BA-40BA3C23F86F}" type="pres">
      <dgm:prSet presAssocID="{C50B97F4-E429-46EE-8A4E-62895E944BE0}" presName="ribbon" presStyleLbl="node1" presStyleIdx="0" presStyleCnt="1" custScaleX="144673" custLinFactNeighborX="1450" custLinFactNeighborY="-21719"/>
      <dgm:spPr/>
    </dgm:pt>
    <dgm:pt modelId="{7B0B785B-A013-4811-A16C-D39A5FA52607}" type="pres">
      <dgm:prSet presAssocID="{C50B97F4-E429-46EE-8A4E-62895E944BE0}" presName="leftArrowText" presStyleLbl="node1" presStyleIdx="0" presStyleCnt="1" custScaleX="152277">
        <dgm:presLayoutVars>
          <dgm:chMax val="0"/>
          <dgm:bulletEnabled val="1"/>
        </dgm:presLayoutVars>
      </dgm:prSet>
      <dgm:spPr/>
    </dgm:pt>
    <dgm:pt modelId="{52DFB0C7-6346-4AEA-9AD8-E5514CB332A9}" type="pres">
      <dgm:prSet presAssocID="{C50B97F4-E429-46EE-8A4E-62895E944BE0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2FFC070-E21A-4F0B-BDED-2A1737FF944A}" srcId="{C50B97F4-E429-46EE-8A4E-62895E944BE0}" destId="{576B98CC-99A0-4CC0-9560-04A01D55B5BA}" srcOrd="0" destOrd="0" parTransId="{387D2EFC-A490-467E-842D-5609FADCB62B}" sibTransId="{5912768D-02A9-4BFE-99EF-0984C05A5D97}"/>
    <dgm:cxn modelId="{6E8BA45A-34B7-4D6D-B696-D847D7649EB4}" type="presOf" srcId="{576B98CC-99A0-4CC0-9560-04A01D55B5BA}" destId="{7B0B785B-A013-4811-A16C-D39A5FA52607}" srcOrd="0" destOrd="0" presId="urn:microsoft.com/office/officeart/2005/8/layout/arrow6"/>
    <dgm:cxn modelId="{F853137D-018E-4FAD-957C-ED301331F669}" srcId="{C50B97F4-E429-46EE-8A4E-62895E944BE0}" destId="{F4B678CE-EF18-4103-93AE-3C1E8D772F11}" srcOrd="1" destOrd="0" parTransId="{089BF09E-C2A6-4BDC-ABA4-ABA67996B148}" sibTransId="{6D075BD3-C91D-4BF2-9A94-F7D3EAD2B1A4}"/>
    <dgm:cxn modelId="{5DD8599D-E5B4-4D48-B969-163EF8B37F55}" type="presOf" srcId="{C50B97F4-E429-46EE-8A4E-62895E944BE0}" destId="{396BDCE2-3D36-4460-9024-76DA4ECA7974}" srcOrd="0" destOrd="0" presId="urn:microsoft.com/office/officeart/2005/8/layout/arrow6"/>
    <dgm:cxn modelId="{9B5183D8-7040-4B57-8E37-54A97A98BE14}" type="presOf" srcId="{F4B678CE-EF18-4103-93AE-3C1E8D772F11}" destId="{52DFB0C7-6346-4AEA-9AD8-E5514CB332A9}" srcOrd="0" destOrd="0" presId="urn:microsoft.com/office/officeart/2005/8/layout/arrow6"/>
    <dgm:cxn modelId="{121AB52B-8216-451A-B190-861E256D96D4}" type="presParOf" srcId="{396BDCE2-3D36-4460-9024-76DA4ECA7974}" destId="{172E8DE3-2C9D-49C1-80BA-40BA3C23F86F}" srcOrd="0" destOrd="0" presId="urn:microsoft.com/office/officeart/2005/8/layout/arrow6"/>
    <dgm:cxn modelId="{FD31CEF3-8C8A-48BE-93D7-D4C4DF2BE26B}" type="presParOf" srcId="{396BDCE2-3D36-4460-9024-76DA4ECA7974}" destId="{7B0B785B-A013-4811-A16C-D39A5FA52607}" srcOrd="1" destOrd="0" presId="urn:microsoft.com/office/officeart/2005/8/layout/arrow6"/>
    <dgm:cxn modelId="{E702E9FA-2F22-4557-8490-3433DA3F465B}" type="presParOf" srcId="{396BDCE2-3D36-4460-9024-76DA4ECA7974}" destId="{52DFB0C7-6346-4AEA-9AD8-E5514CB332A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94E889-5770-4495-915C-6CF3D9FE03C5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34E64D35-3D7B-49C9-B729-48DA82D1925A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Doskonalenia zawodowe nauczycieli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poziomie centralnym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Centralne placówki DZN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Centralne projekty szkoleniowe  skierowane do nauczycieli </a:t>
          </a:r>
        </a:p>
      </dgm:t>
    </dgm:pt>
    <dgm:pt modelId="{C5869D19-88BB-4328-97B5-7AC5817EA584}" type="parTrans" cxnId="{28E0F168-E941-4FD1-BEB3-24B49E982874}">
      <dgm:prSet/>
      <dgm:spPr/>
      <dgm:t>
        <a:bodyPr/>
        <a:lstStyle/>
        <a:p>
          <a:endParaRPr lang="pl-PL"/>
        </a:p>
      </dgm:t>
    </dgm:pt>
    <dgm:pt modelId="{E7BC05DE-FBA5-4238-B3A3-7564933FA99C}" type="sibTrans" cxnId="{28E0F168-E941-4FD1-BEB3-24B49E982874}">
      <dgm:prSet/>
      <dgm:spPr/>
      <dgm:t>
        <a:bodyPr/>
        <a:lstStyle/>
        <a:p>
          <a:endParaRPr lang="pl-PL"/>
        </a:p>
      </dgm:t>
    </dgm:pt>
    <dgm:pt modelId="{E4AB58CB-DB08-4479-88CF-9C28C63DCED3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Doskonalenie zawodowe nauczycieli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poziomie wojewódzkim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Systemowe wsparcia nauczycieli w zakresie doradztwa metodycznego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Systemowe wsparcie nauczycieli w realizowaniu centralnym projektów szkoleniowych </a:t>
          </a:r>
        </a:p>
      </dgm:t>
    </dgm:pt>
    <dgm:pt modelId="{CA1DDCD1-E959-4447-8FA4-2F384217D7E4}" type="parTrans" cxnId="{2973409D-2508-4950-966D-098946B5147B}">
      <dgm:prSet/>
      <dgm:spPr/>
      <dgm:t>
        <a:bodyPr/>
        <a:lstStyle/>
        <a:p>
          <a:endParaRPr lang="pl-PL"/>
        </a:p>
      </dgm:t>
    </dgm:pt>
    <dgm:pt modelId="{3650F15B-5C84-47F3-AAE1-F3A01805BC48}" type="sibTrans" cxnId="{2973409D-2508-4950-966D-098946B5147B}">
      <dgm:prSet/>
      <dgm:spPr/>
      <dgm:t>
        <a:bodyPr/>
        <a:lstStyle/>
        <a:p>
          <a:endParaRPr lang="pl-PL"/>
        </a:p>
      </dgm:t>
    </dgm:pt>
    <dgm:pt modelId="{EBAE2BD8-361B-4B48-B3B7-C0D168FEC90D}">
      <dgm:prSet phldrT="[Tekst]" custT="1"/>
      <dgm:spPr>
        <a:solidFill>
          <a:srgbClr val="FFFF00">
            <a:alpha val="90000"/>
          </a:srgbClr>
        </a:solidFill>
        <a:ln w="28575"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Doskonalenie zawodowe nauczycieli  w JST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zakresie rozwoju lokalnych systemów oświaty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zakresie planów rozwoju szkół</a:t>
          </a:r>
        </a:p>
      </dgm:t>
    </dgm:pt>
    <dgm:pt modelId="{B70D5D45-4257-4305-BB75-9766DC4A32E8}" type="parTrans" cxnId="{74BD2CFD-9D52-48C4-BDC7-EED1B74FD434}">
      <dgm:prSet/>
      <dgm:spPr/>
      <dgm:t>
        <a:bodyPr/>
        <a:lstStyle/>
        <a:p>
          <a:endParaRPr lang="pl-PL"/>
        </a:p>
      </dgm:t>
    </dgm:pt>
    <dgm:pt modelId="{C77C404D-3EEE-484C-A980-B06ED2DCAC3E}" type="sibTrans" cxnId="{74BD2CFD-9D52-48C4-BDC7-EED1B74FD434}">
      <dgm:prSet/>
      <dgm:spPr/>
      <dgm:t>
        <a:bodyPr/>
        <a:lstStyle/>
        <a:p>
          <a:endParaRPr lang="pl-PL"/>
        </a:p>
      </dgm:t>
    </dgm:pt>
    <dgm:pt modelId="{577BC981-11E8-4B46-BEAB-8AA01EB48CA6}">
      <dgm:prSet/>
      <dgm:spPr>
        <a:solidFill>
          <a:srgbClr val="FFFF00"/>
        </a:solidFill>
      </dgm:spPr>
      <dgm:t>
        <a:bodyPr/>
        <a:lstStyle/>
        <a:p>
          <a:r>
            <a:rPr lang="pl-PL" b="1" dirty="0">
              <a:latin typeface="Calibri" panose="020F0502020204030204" pitchFamily="34" charset="0"/>
              <a:cs typeface="Calibri" panose="020F0502020204030204" pitchFamily="34" charset="0"/>
            </a:rPr>
            <a:t>Plany DZN w JST powiązane</a:t>
          </a:r>
        </a:p>
        <a:p>
          <a:r>
            <a:rPr lang="pl-PL" b="1" dirty="0">
              <a:latin typeface="Calibri" panose="020F0502020204030204" pitchFamily="34" charset="0"/>
              <a:cs typeface="Calibri" panose="020F0502020204030204" pitchFamily="34" charset="0"/>
            </a:rPr>
            <a:t> z kierunkami polityki oświatowej państwa</a:t>
          </a:r>
        </a:p>
      </dgm:t>
    </dgm:pt>
    <dgm:pt modelId="{CCE011D5-E716-44A7-ACD2-BA111AD61E22}" type="parTrans" cxnId="{4E8F58BA-4FAE-43A1-B399-1B4AB5175AAE}">
      <dgm:prSet/>
      <dgm:spPr/>
      <dgm:t>
        <a:bodyPr/>
        <a:lstStyle/>
        <a:p>
          <a:endParaRPr lang="pl-PL"/>
        </a:p>
      </dgm:t>
    </dgm:pt>
    <dgm:pt modelId="{94DE51DD-004C-41BB-A05D-26BC5254778A}" type="sibTrans" cxnId="{4E8F58BA-4FAE-43A1-B399-1B4AB5175AAE}">
      <dgm:prSet/>
      <dgm:spPr/>
      <dgm:t>
        <a:bodyPr/>
        <a:lstStyle/>
        <a:p>
          <a:endParaRPr lang="pl-PL"/>
        </a:p>
      </dgm:t>
    </dgm:pt>
    <dgm:pt modelId="{ED27CC90-D2F2-4BB0-87CC-336DC5CB21F2}" type="pres">
      <dgm:prSet presAssocID="{2394E889-5770-4495-915C-6CF3D9FE03C5}" presName="compositeShape" presStyleCnt="0">
        <dgm:presLayoutVars>
          <dgm:dir/>
          <dgm:resizeHandles/>
        </dgm:presLayoutVars>
      </dgm:prSet>
      <dgm:spPr/>
    </dgm:pt>
    <dgm:pt modelId="{6057629C-8167-4C0E-BEF3-63E7847BED50}" type="pres">
      <dgm:prSet presAssocID="{2394E889-5770-4495-915C-6CF3D9FE03C5}" presName="pyramid" presStyleLbl="node1" presStyleIdx="0" presStyleCnt="1" custLinFactNeighborX="994" custLinFactNeighborY="3380"/>
      <dgm:spPr>
        <a:solidFill>
          <a:srgbClr val="92D050"/>
        </a:solidFill>
      </dgm:spPr>
    </dgm:pt>
    <dgm:pt modelId="{8C78E283-1A92-4EF8-BECD-286E9191FAEB}" type="pres">
      <dgm:prSet presAssocID="{2394E889-5770-4495-915C-6CF3D9FE03C5}" presName="theList" presStyleCnt="0"/>
      <dgm:spPr/>
    </dgm:pt>
    <dgm:pt modelId="{D65A3B99-7A2E-4472-B3AD-42112A5E0D32}" type="pres">
      <dgm:prSet presAssocID="{34E64D35-3D7B-49C9-B729-48DA82D1925A}" presName="aNode" presStyleLbl="fgAcc1" presStyleIdx="0" presStyleCnt="4" custScaleX="206772" custScaleY="372888" custLinFactNeighborX="14375" custLinFactNeighborY="29993">
        <dgm:presLayoutVars>
          <dgm:bulletEnabled val="1"/>
        </dgm:presLayoutVars>
      </dgm:prSet>
      <dgm:spPr/>
    </dgm:pt>
    <dgm:pt modelId="{70267218-95D4-4FB3-B63E-7E6FC0CA2BEC}" type="pres">
      <dgm:prSet presAssocID="{34E64D35-3D7B-49C9-B729-48DA82D1925A}" presName="aSpace" presStyleCnt="0"/>
      <dgm:spPr/>
    </dgm:pt>
    <dgm:pt modelId="{BA9261A4-7FBE-4120-B667-F27F477C2982}" type="pres">
      <dgm:prSet presAssocID="{E4AB58CB-DB08-4479-88CF-9C28C63DCED3}" presName="aNode" presStyleLbl="fgAcc1" presStyleIdx="1" presStyleCnt="4" custScaleX="246845" custScaleY="380111" custLinFactY="4372" custLinFactNeighborX="37315" custLinFactNeighborY="100000">
        <dgm:presLayoutVars>
          <dgm:bulletEnabled val="1"/>
        </dgm:presLayoutVars>
      </dgm:prSet>
      <dgm:spPr/>
    </dgm:pt>
    <dgm:pt modelId="{B065C5A3-820E-47BC-97F6-5500F20C07DA}" type="pres">
      <dgm:prSet presAssocID="{E4AB58CB-DB08-4479-88CF-9C28C63DCED3}" presName="aSpace" presStyleCnt="0"/>
      <dgm:spPr/>
    </dgm:pt>
    <dgm:pt modelId="{18C262E4-EBA6-400E-B597-C3083759BF78}" type="pres">
      <dgm:prSet presAssocID="{EBAE2BD8-361B-4B48-B3B7-C0D168FEC90D}" presName="aNode" presStyleLbl="fgAcc1" presStyleIdx="2" presStyleCnt="4" custScaleX="234615" custScaleY="251958" custLinFactY="96764" custLinFactNeighborX="15283" custLinFactNeighborY="100000">
        <dgm:presLayoutVars>
          <dgm:bulletEnabled val="1"/>
        </dgm:presLayoutVars>
      </dgm:prSet>
      <dgm:spPr/>
    </dgm:pt>
    <dgm:pt modelId="{072793FD-9887-4C30-80B8-E887E712937C}" type="pres">
      <dgm:prSet presAssocID="{EBAE2BD8-361B-4B48-B3B7-C0D168FEC90D}" presName="aSpace" presStyleCnt="0"/>
      <dgm:spPr/>
    </dgm:pt>
    <dgm:pt modelId="{0394E657-55E5-4F6E-BBA8-2C0F11D98D3C}" type="pres">
      <dgm:prSet presAssocID="{577BC981-11E8-4B46-BEAB-8AA01EB48CA6}" presName="aNode" presStyleLbl="fgAcc1" presStyleIdx="3" presStyleCnt="4" custScaleY="189009" custLinFactY="71045" custLinFactNeighborX="-85073" custLinFactNeighborY="100000">
        <dgm:presLayoutVars>
          <dgm:bulletEnabled val="1"/>
        </dgm:presLayoutVars>
      </dgm:prSet>
      <dgm:spPr/>
    </dgm:pt>
    <dgm:pt modelId="{6A7CC85F-6929-4847-984A-54FAD5C133FC}" type="pres">
      <dgm:prSet presAssocID="{577BC981-11E8-4B46-BEAB-8AA01EB48CA6}" presName="aSpace" presStyleCnt="0"/>
      <dgm:spPr/>
    </dgm:pt>
  </dgm:ptLst>
  <dgm:cxnLst>
    <dgm:cxn modelId="{28E0F168-E941-4FD1-BEB3-24B49E982874}" srcId="{2394E889-5770-4495-915C-6CF3D9FE03C5}" destId="{34E64D35-3D7B-49C9-B729-48DA82D1925A}" srcOrd="0" destOrd="0" parTransId="{C5869D19-88BB-4328-97B5-7AC5817EA584}" sibTransId="{E7BC05DE-FBA5-4238-B3A3-7564933FA99C}"/>
    <dgm:cxn modelId="{BFE14A51-4C23-444B-9CC3-FB8C358FDE8E}" type="presOf" srcId="{2394E889-5770-4495-915C-6CF3D9FE03C5}" destId="{ED27CC90-D2F2-4BB0-87CC-336DC5CB21F2}" srcOrd="0" destOrd="0" presId="urn:microsoft.com/office/officeart/2005/8/layout/pyramid2"/>
    <dgm:cxn modelId="{C0C93775-45BF-4E29-A799-95BB8A43EE24}" type="presOf" srcId="{34E64D35-3D7B-49C9-B729-48DA82D1925A}" destId="{D65A3B99-7A2E-4472-B3AD-42112A5E0D32}" srcOrd="0" destOrd="0" presId="urn:microsoft.com/office/officeart/2005/8/layout/pyramid2"/>
    <dgm:cxn modelId="{2973409D-2508-4950-966D-098946B5147B}" srcId="{2394E889-5770-4495-915C-6CF3D9FE03C5}" destId="{E4AB58CB-DB08-4479-88CF-9C28C63DCED3}" srcOrd="1" destOrd="0" parTransId="{CA1DDCD1-E959-4447-8FA4-2F384217D7E4}" sibTransId="{3650F15B-5C84-47F3-AAE1-F3A01805BC48}"/>
    <dgm:cxn modelId="{4E8F58BA-4FAE-43A1-B399-1B4AB5175AAE}" srcId="{2394E889-5770-4495-915C-6CF3D9FE03C5}" destId="{577BC981-11E8-4B46-BEAB-8AA01EB48CA6}" srcOrd="3" destOrd="0" parTransId="{CCE011D5-E716-44A7-ACD2-BA111AD61E22}" sibTransId="{94DE51DD-004C-41BB-A05D-26BC5254778A}"/>
    <dgm:cxn modelId="{898296C5-4EFF-4103-AC00-AE596BA1DF25}" type="presOf" srcId="{577BC981-11E8-4B46-BEAB-8AA01EB48CA6}" destId="{0394E657-55E5-4F6E-BBA8-2C0F11D98D3C}" srcOrd="0" destOrd="0" presId="urn:microsoft.com/office/officeart/2005/8/layout/pyramid2"/>
    <dgm:cxn modelId="{58D1B4D8-A4B8-4EC9-A3E5-070A7CC238C7}" type="presOf" srcId="{EBAE2BD8-361B-4B48-B3B7-C0D168FEC90D}" destId="{18C262E4-EBA6-400E-B597-C3083759BF78}" srcOrd="0" destOrd="0" presId="urn:microsoft.com/office/officeart/2005/8/layout/pyramid2"/>
    <dgm:cxn modelId="{52E3D8EE-C4FF-4ED6-AD41-6D3904B94ECA}" type="presOf" srcId="{E4AB58CB-DB08-4479-88CF-9C28C63DCED3}" destId="{BA9261A4-7FBE-4120-B667-F27F477C2982}" srcOrd="0" destOrd="0" presId="urn:microsoft.com/office/officeart/2005/8/layout/pyramid2"/>
    <dgm:cxn modelId="{74BD2CFD-9D52-48C4-BDC7-EED1B74FD434}" srcId="{2394E889-5770-4495-915C-6CF3D9FE03C5}" destId="{EBAE2BD8-361B-4B48-B3B7-C0D168FEC90D}" srcOrd="2" destOrd="0" parTransId="{B70D5D45-4257-4305-BB75-9766DC4A32E8}" sibTransId="{C77C404D-3EEE-484C-A980-B06ED2DCAC3E}"/>
    <dgm:cxn modelId="{C6C65424-19D9-4447-A301-5AFEF7D3D354}" type="presParOf" srcId="{ED27CC90-D2F2-4BB0-87CC-336DC5CB21F2}" destId="{6057629C-8167-4C0E-BEF3-63E7847BED50}" srcOrd="0" destOrd="0" presId="urn:microsoft.com/office/officeart/2005/8/layout/pyramid2"/>
    <dgm:cxn modelId="{49041E18-0F44-4928-B807-62B408C2C433}" type="presParOf" srcId="{ED27CC90-D2F2-4BB0-87CC-336DC5CB21F2}" destId="{8C78E283-1A92-4EF8-BECD-286E9191FAEB}" srcOrd="1" destOrd="0" presId="urn:microsoft.com/office/officeart/2005/8/layout/pyramid2"/>
    <dgm:cxn modelId="{A14729A0-392C-4842-9A1B-62097C7B75DD}" type="presParOf" srcId="{8C78E283-1A92-4EF8-BECD-286E9191FAEB}" destId="{D65A3B99-7A2E-4472-B3AD-42112A5E0D32}" srcOrd="0" destOrd="0" presId="urn:microsoft.com/office/officeart/2005/8/layout/pyramid2"/>
    <dgm:cxn modelId="{94CA72DA-3916-4E8A-BE9C-01F5E9C06733}" type="presParOf" srcId="{8C78E283-1A92-4EF8-BECD-286E9191FAEB}" destId="{70267218-95D4-4FB3-B63E-7E6FC0CA2BEC}" srcOrd="1" destOrd="0" presId="urn:microsoft.com/office/officeart/2005/8/layout/pyramid2"/>
    <dgm:cxn modelId="{14C7E27A-21BE-44DE-9995-698B6C7DA833}" type="presParOf" srcId="{8C78E283-1A92-4EF8-BECD-286E9191FAEB}" destId="{BA9261A4-7FBE-4120-B667-F27F477C2982}" srcOrd="2" destOrd="0" presId="urn:microsoft.com/office/officeart/2005/8/layout/pyramid2"/>
    <dgm:cxn modelId="{FA48A134-FCE2-4C70-8186-9AF3620B74D0}" type="presParOf" srcId="{8C78E283-1A92-4EF8-BECD-286E9191FAEB}" destId="{B065C5A3-820E-47BC-97F6-5500F20C07DA}" srcOrd="3" destOrd="0" presId="urn:microsoft.com/office/officeart/2005/8/layout/pyramid2"/>
    <dgm:cxn modelId="{E5EACB54-5B1D-4843-B7B6-14B4FD782296}" type="presParOf" srcId="{8C78E283-1A92-4EF8-BECD-286E9191FAEB}" destId="{18C262E4-EBA6-400E-B597-C3083759BF78}" srcOrd="4" destOrd="0" presId="urn:microsoft.com/office/officeart/2005/8/layout/pyramid2"/>
    <dgm:cxn modelId="{A45BE0EB-C929-459E-8B36-B05DA80EE6BE}" type="presParOf" srcId="{8C78E283-1A92-4EF8-BECD-286E9191FAEB}" destId="{072793FD-9887-4C30-80B8-E887E712937C}" srcOrd="5" destOrd="0" presId="urn:microsoft.com/office/officeart/2005/8/layout/pyramid2"/>
    <dgm:cxn modelId="{51277CE0-64FA-4A13-A03D-8F2BF2895DB5}" type="presParOf" srcId="{8C78E283-1A92-4EF8-BECD-286E9191FAEB}" destId="{0394E657-55E5-4F6E-BBA8-2C0F11D98D3C}" srcOrd="6" destOrd="0" presId="urn:microsoft.com/office/officeart/2005/8/layout/pyramid2"/>
    <dgm:cxn modelId="{69152F60-9CB5-4829-8B9E-7E25BE344899}" type="presParOf" srcId="{8C78E283-1A92-4EF8-BECD-286E9191FAEB}" destId="{6A7CC85F-6929-4847-984A-54FAD5C133F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889AC-E0A8-4BE3-9B20-1F7098AC2441}">
      <dsp:nvSpPr>
        <dsp:cNvPr id="0" name=""/>
        <dsp:cNvSpPr/>
      </dsp:nvSpPr>
      <dsp:spPr>
        <a:xfrm>
          <a:off x="3916156" y="130662"/>
          <a:ext cx="2598427" cy="500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Merytoryczna </a:t>
          </a:r>
        </a:p>
      </dsp:txBody>
      <dsp:txXfrm>
        <a:off x="3940607" y="155113"/>
        <a:ext cx="2549525" cy="451975"/>
      </dsp:txXfrm>
    </dsp:sp>
    <dsp:sp modelId="{35E22FF7-C358-438F-BFC0-BE8C125D908F}">
      <dsp:nvSpPr>
        <dsp:cNvPr id="0" name=""/>
        <dsp:cNvSpPr/>
      </dsp:nvSpPr>
      <dsp:spPr>
        <a:xfrm>
          <a:off x="3707439" y="627907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2344623" y="3027"/>
              </a:moveTo>
              <a:arcTo wR="2466793" hR="2466793" stAng="16029673" swAng="160708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A1E38-EB6C-4C4E-BCF3-71E556F78EE4}">
      <dsp:nvSpPr>
        <dsp:cNvPr id="0" name=""/>
        <dsp:cNvSpPr/>
      </dsp:nvSpPr>
      <dsp:spPr>
        <a:xfrm>
          <a:off x="5915570" y="844981"/>
          <a:ext cx="2918380" cy="500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Psychologiczno-pedagogiczne</a:t>
          </a:r>
        </a:p>
      </dsp:txBody>
      <dsp:txXfrm>
        <a:off x="5940021" y="869432"/>
        <a:ext cx="2869478" cy="451975"/>
      </dsp:txXfrm>
    </dsp:sp>
    <dsp:sp modelId="{50F62B2A-8106-466E-BD19-1BCE7666769E}">
      <dsp:nvSpPr>
        <dsp:cNvPr id="0" name=""/>
        <dsp:cNvSpPr/>
      </dsp:nvSpPr>
      <dsp:spPr>
        <a:xfrm>
          <a:off x="3288444" y="597017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4241131" y="753084"/>
              </a:moveTo>
              <a:arcTo wR="2466793" hR="2466793" stAng="18959748" swAng="80857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3D406-D5D5-41C6-BCE0-0FB68C5BD0B7}">
      <dsp:nvSpPr>
        <dsp:cNvPr id="0" name=""/>
        <dsp:cNvSpPr/>
      </dsp:nvSpPr>
      <dsp:spPr>
        <a:xfrm>
          <a:off x="6870035" y="1815873"/>
          <a:ext cx="2158187" cy="500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Diagnostyczne </a:t>
          </a:r>
        </a:p>
      </dsp:txBody>
      <dsp:txXfrm>
        <a:off x="6894486" y="1840324"/>
        <a:ext cx="2109285" cy="451975"/>
      </dsp:txXfrm>
    </dsp:sp>
    <dsp:sp modelId="{83803E08-DDA6-4D7F-8C42-65E01E77863B}">
      <dsp:nvSpPr>
        <dsp:cNvPr id="0" name=""/>
        <dsp:cNvSpPr/>
      </dsp:nvSpPr>
      <dsp:spPr>
        <a:xfrm>
          <a:off x="3449167" y="-1480556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4541863" y="3800645"/>
              </a:moveTo>
              <a:arcTo wR="2466793" hR="2466793" stAng="1963971" swAng="54227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89A04-CF54-4531-899E-BCAD8C3338A4}">
      <dsp:nvSpPr>
        <dsp:cNvPr id="0" name=""/>
        <dsp:cNvSpPr/>
      </dsp:nvSpPr>
      <dsp:spPr>
        <a:xfrm>
          <a:off x="6692057" y="2632452"/>
          <a:ext cx="2089297" cy="8095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Planowania i projektowania pracy dydaktycznej</a:t>
          </a:r>
        </a:p>
      </dsp:txBody>
      <dsp:txXfrm>
        <a:off x="6731574" y="2671969"/>
        <a:ext cx="2010263" cy="730473"/>
      </dsp:txXfrm>
    </dsp:sp>
    <dsp:sp modelId="{B0671F86-2C51-49DA-AF6D-B41001CA4F58}">
      <dsp:nvSpPr>
        <dsp:cNvPr id="0" name=""/>
        <dsp:cNvSpPr/>
      </dsp:nvSpPr>
      <dsp:spPr>
        <a:xfrm>
          <a:off x="2908159" y="46638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4751391" y="3397217"/>
              </a:moveTo>
              <a:arcTo wR="2466793" hR="2466793" stAng="1329544" swAng="27959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A5249-B45B-45D1-AE69-26A7A6B91123}">
      <dsp:nvSpPr>
        <dsp:cNvPr id="0" name=""/>
        <dsp:cNvSpPr/>
      </dsp:nvSpPr>
      <dsp:spPr>
        <a:xfrm>
          <a:off x="6116884" y="3628212"/>
          <a:ext cx="2716149" cy="500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Dydaktyczno – metodyczne </a:t>
          </a:r>
        </a:p>
      </dsp:txBody>
      <dsp:txXfrm>
        <a:off x="6141335" y="3652663"/>
        <a:ext cx="2667247" cy="451975"/>
      </dsp:txXfrm>
    </dsp:sp>
    <dsp:sp modelId="{ADE0BD64-E84B-4052-AC71-0D7F9AA4B21C}">
      <dsp:nvSpPr>
        <dsp:cNvPr id="0" name=""/>
        <dsp:cNvSpPr/>
      </dsp:nvSpPr>
      <dsp:spPr>
        <a:xfrm>
          <a:off x="3278342" y="-216071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4062837" y="4347676"/>
              </a:moveTo>
              <a:arcTo wR="2466793" hR="2466793" stAng="2981002" swAng="53114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02B78-9CCA-480F-9215-9F9923CDA279}">
      <dsp:nvSpPr>
        <dsp:cNvPr id="0" name=""/>
        <dsp:cNvSpPr/>
      </dsp:nvSpPr>
      <dsp:spPr>
        <a:xfrm>
          <a:off x="5793060" y="4356839"/>
          <a:ext cx="2023250" cy="5008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Komunikacyjne </a:t>
          </a:r>
        </a:p>
      </dsp:txBody>
      <dsp:txXfrm>
        <a:off x="5817512" y="4381291"/>
        <a:ext cx="1974346" cy="451988"/>
      </dsp:txXfrm>
    </dsp:sp>
    <dsp:sp modelId="{803D467A-794E-4547-9F88-9D296B0EAF7A}">
      <dsp:nvSpPr>
        <dsp:cNvPr id="0" name=""/>
        <dsp:cNvSpPr/>
      </dsp:nvSpPr>
      <dsp:spPr>
        <a:xfrm>
          <a:off x="2674479" y="81454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3331090" y="4777218"/>
              </a:moveTo>
              <a:arcTo wR="2466793" hR="2466793" stAng="4169394" swAng="36687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4E4FD-337A-4996-9B10-4B8893984984}">
      <dsp:nvSpPr>
        <dsp:cNvPr id="0" name=""/>
        <dsp:cNvSpPr/>
      </dsp:nvSpPr>
      <dsp:spPr>
        <a:xfrm>
          <a:off x="3747460" y="4938257"/>
          <a:ext cx="2415830" cy="500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Medialne i techniczne </a:t>
          </a:r>
        </a:p>
      </dsp:txBody>
      <dsp:txXfrm>
        <a:off x="3771911" y="4962708"/>
        <a:ext cx="2366928" cy="451975"/>
      </dsp:txXfrm>
    </dsp:sp>
    <dsp:sp modelId="{60EAFA20-2D55-4458-B1F6-BEE78B08445D}">
      <dsp:nvSpPr>
        <dsp:cNvPr id="0" name=""/>
        <dsp:cNvSpPr/>
      </dsp:nvSpPr>
      <dsp:spPr>
        <a:xfrm>
          <a:off x="2753552" y="146431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1638865" y="4790499"/>
              </a:moveTo>
              <a:arcTo wR="2466793" hR="2466793" stAng="6576649" swAng="54161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B1962-9263-4BB0-BCE3-3131A3940498}">
      <dsp:nvSpPr>
        <dsp:cNvPr id="0" name=""/>
        <dsp:cNvSpPr/>
      </dsp:nvSpPr>
      <dsp:spPr>
        <a:xfrm>
          <a:off x="1715719" y="4275470"/>
          <a:ext cx="3519324" cy="500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Ewaluacyjne </a:t>
          </a:r>
        </a:p>
      </dsp:txBody>
      <dsp:txXfrm>
        <a:off x="1740170" y="4299921"/>
        <a:ext cx="3470422" cy="451975"/>
      </dsp:txXfrm>
    </dsp:sp>
    <dsp:sp modelId="{BCF70A18-96C4-40AC-B812-B47F62B62353}">
      <dsp:nvSpPr>
        <dsp:cNvPr id="0" name=""/>
        <dsp:cNvSpPr/>
      </dsp:nvSpPr>
      <dsp:spPr>
        <a:xfrm>
          <a:off x="2296846" y="-110881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914368" y="4383835"/>
              </a:moveTo>
              <a:arcTo wR="2466793" hR="2466793" stAng="7740038" swAng="54727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9BA8-CA6F-4934-9B80-496C4D9B40C9}">
      <dsp:nvSpPr>
        <dsp:cNvPr id="0" name=""/>
        <dsp:cNvSpPr/>
      </dsp:nvSpPr>
      <dsp:spPr>
        <a:xfrm>
          <a:off x="1133126" y="3498757"/>
          <a:ext cx="3307392" cy="5008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Projektowania i oceny programów </a:t>
          </a:r>
        </a:p>
      </dsp:txBody>
      <dsp:txXfrm>
        <a:off x="1157577" y="3523208"/>
        <a:ext cx="3258490" cy="451975"/>
      </dsp:txXfrm>
    </dsp:sp>
    <dsp:sp modelId="{F4B3D380-4CCA-4A57-BE00-A57711574951}">
      <dsp:nvSpPr>
        <dsp:cNvPr id="0" name=""/>
        <dsp:cNvSpPr/>
      </dsp:nvSpPr>
      <dsp:spPr>
        <a:xfrm>
          <a:off x="2385856" y="-145539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297074" y="3640415"/>
              </a:moveTo>
              <a:arcTo wR="2466793" hR="2466793" stAng="9095438" swAng="60384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9746F-580F-4D58-BA96-2896D4CBF72B}">
      <dsp:nvSpPr>
        <dsp:cNvPr id="0" name=""/>
        <dsp:cNvSpPr/>
      </dsp:nvSpPr>
      <dsp:spPr>
        <a:xfrm>
          <a:off x="744805" y="2592587"/>
          <a:ext cx="3479871" cy="500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Kreatywne (innowacyjność, otwartość na zmiany, niestandardowe działania)</a:t>
          </a:r>
        </a:p>
      </dsp:txBody>
      <dsp:txXfrm>
        <a:off x="769256" y="2617038"/>
        <a:ext cx="3430969" cy="451975"/>
      </dsp:txXfrm>
    </dsp:sp>
    <dsp:sp modelId="{A3D43BB1-88FF-4B0B-B70D-CF26600EAB61}">
      <dsp:nvSpPr>
        <dsp:cNvPr id="0" name=""/>
        <dsp:cNvSpPr/>
      </dsp:nvSpPr>
      <dsp:spPr>
        <a:xfrm>
          <a:off x="2477723" y="-65560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7023" y="2652813"/>
              </a:moveTo>
              <a:arcTo wR="2466793" hR="2466793" stAng="10540515" swAng="73213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8805F-1BA3-4B73-BD54-5121055D7F75}">
      <dsp:nvSpPr>
        <dsp:cNvPr id="0" name=""/>
        <dsp:cNvSpPr/>
      </dsp:nvSpPr>
      <dsp:spPr>
        <a:xfrm>
          <a:off x="615493" y="1556972"/>
          <a:ext cx="3936347" cy="500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Współpracy </a:t>
          </a:r>
        </a:p>
      </dsp:txBody>
      <dsp:txXfrm>
        <a:off x="639944" y="1581423"/>
        <a:ext cx="3887445" cy="451975"/>
      </dsp:txXfrm>
    </dsp:sp>
    <dsp:sp modelId="{34DBDB57-6421-47C6-B8CE-E7F6A07E4B34}">
      <dsp:nvSpPr>
        <dsp:cNvPr id="0" name=""/>
        <dsp:cNvSpPr/>
      </dsp:nvSpPr>
      <dsp:spPr>
        <a:xfrm>
          <a:off x="2372753" y="311159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325414" y="1242226"/>
              </a:moveTo>
              <a:arcTo wR="2466793" hR="2466793" stAng="12585809" swAng="56487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53E30-C2E5-4E7F-B4C2-8E0F3D0633B3}">
      <dsp:nvSpPr>
        <dsp:cNvPr id="0" name=""/>
        <dsp:cNvSpPr/>
      </dsp:nvSpPr>
      <dsp:spPr>
        <a:xfrm>
          <a:off x="1626556" y="715520"/>
          <a:ext cx="3032387" cy="500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Autoedukacyjne </a:t>
          </a:r>
        </a:p>
      </dsp:txBody>
      <dsp:txXfrm>
        <a:off x="1651007" y="739971"/>
        <a:ext cx="2983485" cy="451975"/>
      </dsp:txXfrm>
    </dsp:sp>
    <dsp:sp modelId="{75FC0206-16F4-4933-B3BE-C5B42C83EC00}">
      <dsp:nvSpPr>
        <dsp:cNvPr id="0" name=""/>
        <dsp:cNvSpPr/>
      </dsp:nvSpPr>
      <dsp:spPr>
        <a:xfrm>
          <a:off x="1726118" y="592807"/>
          <a:ext cx="4933587" cy="4933587"/>
        </a:xfrm>
        <a:custGeom>
          <a:avLst/>
          <a:gdLst/>
          <a:ahLst/>
          <a:cxnLst/>
          <a:rect l="0" t="0" r="0" b="0"/>
          <a:pathLst>
            <a:path>
              <a:moveTo>
                <a:pt x="1703229" y="121150"/>
              </a:moveTo>
              <a:arcTo wR="2466793" hR="2466793" stAng="15118119" swAng="68836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E8DE3-2C9D-49C1-80BA-40BA3C23F86F}">
      <dsp:nvSpPr>
        <dsp:cNvPr id="0" name=""/>
        <dsp:cNvSpPr/>
      </dsp:nvSpPr>
      <dsp:spPr>
        <a:xfrm>
          <a:off x="-3" y="0"/>
          <a:ext cx="10793900" cy="2984358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B785B-A013-4811-A16C-D39A5FA52607}">
      <dsp:nvSpPr>
        <dsp:cNvPr id="0" name=""/>
        <dsp:cNvSpPr/>
      </dsp:nvSpPr>
      <dsp:spPr>
        <a:xfrm>
          <a:off x="1918252" y="522262"/>
          <a:ext cx="3749204" cy="14623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Inwestycja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wykształcenie nauczycieli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Zdobywanie wykształcenia </a:t>
          </a:r>
        </a:p>
      </dsp:txBody>
      <dsp:txXfrm>
        <a:off x="1918252" y="522262"/>
        <a:ext cx="3749204" cy="1462335"/>
      </dsp:txXfrm>
    </dsp:sp>
    <dsp:sp modelId="{52DFB0C7-6346-4AEA-9AD8-E5514CB332A9}">
      <dsp:nvSpPr>
        <dsp:cNvPr id="0" name=""/>
        <dsp:cNvSpPr/>
      </dsp:nvSpPr>
      <dsp:spPr>
        <a:xfrm>
          <a:off x="5396947" y="999759"/>
          <a:ext cx="2909749" cy="146233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Inwestycja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rozwój nauczycieli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Zdobywanie kompetencji </a:t>
          </a:r>
        </a:p>
      </dsp:txBody>
      <dsp:txXfrm>
        <a:off x="5396947" y="999759"/>
        <a:ext cx="2909749" cy="1462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7629C-8167-4C0E-BEF3-63E7847BED50}">
      <dsp:nvSpPr>
        <dsp:cNvPr id="0" name=""/>
        <dsp:cNvSpPr/>
      </dsp:nvSpPr>
      <dsp:spPr>
        <a:xfrm>
          <a:off x="640130" y="0"/>
          <a:ext cx="4896058" cy="4896058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A3B99-7A2E-4472-B3AD-42112A5E0D32}">
      <dsp:nvSpPr>
        <dsp:cNvPr id="0" name=""/>
        <dsp:cNvSpPr/>
      </dsp:nvSpPr>
      <dsp:spPr>
        <a:xfrm>
          <a:off x="1797991" y="503003"/>
          <a:ext cx="6580390" cy="11731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Doskonalenia zawodowe nauczycieli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poziomie centralnym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Centralne placówki DZN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Centralne projekty szkoleniowe  skierowane do nauczycieli </a:t>
          </a:r>
        </a:p>
      </dsp:txBody>
      <dsp:txXfrm>
        <a:off x="1855259" y="560271"/>
        <a:ext cx="6465854" cy="1058606"/>
      </dsp:txXfrm>
    </dsp:sp>
    <dsp:sp modelId="{BA9261A4-7FBE-4120-B667-F27F477C2982}">
      <dsp:nvSpPr>
        <dsp:cNvPr id="0" name=""/>
        <dsp:cNvSpPr/>
      </dsp:nvSpPr>
      <dsp:spPr>
        <a:xfrm>
          <a:off x="1294330" y="1756758"/>
          <a:ext cx="7855688" cy="11958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494993"/>
              <a:satOff val="-1379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Doskonalenie zawodowe nauczycieli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poziomie wojewódzkim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Systemowe wsparcia nauczycieli w zakresie doradztwa metodycznego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Systemowe wsparcie nauczycieli w realizowaniu centralnym projektów szkoleniowych </a:t>
          </a:r>
        </a:p>
      </dsp:txBody>
      <dsp:txXfrm>
        <a:off x="1352707" y="1815135"/>
        <a:ext cx="7738934" cy="1079113"/>
      </dsp:txXfrm>
    </dsp:sp>
    <dsp:sp modelId="{18C262E4-EBA6-400E-B597-C3083759BF78}">
      <dsp:nvSpPr>
        <dsp:cNvPr id="0" name=""/>
        <dsp:cNvSpPr/>
      </dsp:nvSpPr>
      <dsp:spPr>
        <a:xfrm>
          <a:off x="1383845" y="3282626"/>
          <a:ext cx="7466476" cy="792685"/>
        </a:xfrm>
        <a:prstGeom prst="roundRect">
          <a:avLst/>
        </a:prstGeom>
        <a:solidFill>
          <a:srgbClr val="FFFF00">
            <a:alpha val="90000"/>
          </a:srgb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Doskonalenie zawodowe nauczycieli  w JST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zakresie rozwoju lokalnych systemów oświaty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zakresie planów rozwoju szkół</a:t>
          </a:r>
        </a:p>
      </dsp:txBody>
      <dsp:txXfrm>
        <a:off x="1422541" y="3321322"/>
        <a:ext cx="7389084" cy="715293"/>
      </dsp:txXfrm>
    </dsp:sp>
    <dsp:sp modelId="{0394E657-55E5-4F6E-BBA8-2C0F11D98D3C}">
      <dsp:nvSpPr>
        <dsp:cNvPr id="0" name=""/>
        <dsp:cNvSpPr/>
      </dsp:nvSpPr>
      <dsp:spPr>
        <a:xfrm>
          <a:off x="332097" y="4033723"/>
          <a:ext cx="3182437" cy="594641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Plany DZN w JST powiązane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 z kierunkami polityki oświatowej państwa</a:t>
          </a:r>
        </a:p>
      </dsp:txBody>
      <dsp:txXfrm>
        <a:off x="361125" y="4062751"/>
        <a:ext cx="3124381" cy="536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28733-7409-45F6-86CD-73B24B252358}" type="datetimeFigureOut">
              <a:rPr lang="pl-PL" smtClean="0"/>
              <a:t>26.03.2018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229A7-DC32-47D7-99BB-62B419C0AF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1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55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C9BA76-18A4-440E-B7B6-D0777E3133C0}" type="slidenum">
              <a:rPr lang="pl-PL" altLang="pl-PL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384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B5659-B521-4648-85CE-503BD001C215}" type="slidenum">
              <a:rPr lang="pl-PL" altLang="pl-PL" smtClean="0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377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FF7AB9B8-A6A6-49A6-AB02-BC0E5C7545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2007EDAD-2E6F-49D1-B711-8CDEEFDAE5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24B47C29-6F9C-4775-8314-C1D93212D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DDDCA9-D90C-4E2D-8B49-FAE1CD1F2F67}" type="slidenum">
              <a:rPr lang="pl-PL" altLang="pl-PL" smtClean="0"/>
              <a:pPr/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3654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B5659-B521-4648-85CE-503BD001C215}" type="slidenum">
              <a:rPr lang="pl-PL" altLang="pl-PL" smtClean="0"/>
              <a:pPr/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699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>
            <a:extLst>
              <a:ext uri="{FF2B5EF4-FFF2-40B4-BE49-F238E27FC236}">
                <a16:creationId xmlns:a16="http://schemas.microsoft.com/office/drawing/2014/main" id="{E26D9C90-AD09-4947-B705-C2DDD06392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ymbol zastępczy notatek 2">
            <a:extLst>
              <a:ext uri="{FF2B5EF4-FFF2-40B4-BE49-F238E27FC236}">
                <a16:creationId xmlns:a16="http://schemas.microsoft.com/office/drawing/2014/main" id="{85C3ADC5-2B92-4C86-A497-F26FB8B82C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5604" name="Symbol zastępczy numeru slajdu 3">
            <a:extLst>
              <a:ext uri="{FF2B5EF4-FFF2-40B4-BE49-F238E27FC236}">
                <a16:creationId xmlns:a16="http://schemas.microsoft.com/office/drawing/2014/main" id="{D8A46BD7-CB21-4C20-A769-00FFD703B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5461B0-3CC1-44B2-A41D-731669DF97A7}" type="slidenum">
              <a:rPr lang="pl-PL" altLang="pl-PL" smtClean="0"/>
              <a:pPr/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1934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>
            <a:extLst>
              <a:ext uri="{FF2B5EF4-FFF2-40B4-BE49-F238E27FC236}">
                <a16:creationId xmlns:a16="http://schemas.microsoft.com/office/drawing/2014/main" id="{83FDE078-72F0-44CC-917D-417EB6B4F4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>
            <a:extLst>
              <a:ext uri="{FF2B5EF4-FFF2-40B4-BE49-F238E27FC236}">
                <a16:creationId xmlns:a16="http://schemas.microsoft.com/office/drawing/2014/main" id="{E8FBBCE0-6F98-460E-BBF9-B870D01A8F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7652" name="Symbol zastępczy numeru slajdu 3">
            <a:extLst>
              <a:ext uri="{FF2B5EF4-FFF2-40B4-BE49-F238E27FC236}">
                <a16:creationId xmlns:a16="http://schemas.microsoft.com/office/drawing/2014/main" id="{2B6FA281-0053-4138-B31E-F995A5E1D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E5E53D-4818-49E0-8C72-6E5DA744F9C5}" type="slidenum">
              <a:rPr lang="pl-PL" altLang="pl-PL" smtClean="0"/>
              <a:pPr/>
              <a:t>40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47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0B3185D3-B049-4CE1-818E-1B784DE5A8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B4BE9DB6-1981-46F2-BA8E-4194DE8DD4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2273D610-072D-4609-875D-3FB4C7BBE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23EC54-5B97-4E9C-8BB2-64982F445DF3}" type="slidenum">
              <a:rPr lang="pl-PL" altLang="pl-PL" smtClean="0"/>
              <a:pPr/>
              <a:t>41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564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35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12192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382" y="3429000"/>
            <a:ext cx="10561173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382" y="4256211"/>
            <a:ext cx="10561173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859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FC66BD-1DF7-44DF-BFD2-8A5E6DDDF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D7AAB8-A162-4790-B200-C0CBD6BED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5B75DA-6D85-4C05-82E1-6CB570AC2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6E50B-B54F-4DA5-A16E-AA050DF118F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8678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BDB1F-C3D0-4DB4-9837-9E6E343A0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E2CC4-CCDD-4A08-9295-DD91ACE12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1D194-C012-4B34-B6B2-05F42B57F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E49D3-8259-46F9-883E-7AC89AD3213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245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308F-0922-4280-BB71-6849C336DB01}" type="datetimeFigureOut">
              <a:rPr lang="pl-PL"/>
              <a:pPr>
                <a:defRPr/>
              </a:pPr>
              <a:t>26.03.2018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CADF-748B-4F99-95EC-3C2EE91E37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16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349" y="260648"/>
            <a:ext cx="9505056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9779" y="1124744"/>
            <a:ext cx="11712872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26303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12192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12192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6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12192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2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12192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5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99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12192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12192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12192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49" y="260648"/>
            <a:ext cx="960106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491" y="1124744"/>
            <a:ext cx="11618149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313020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ew.ore.edu.pl/index.php/ppko/" TargetMode="External"/><Relationship Id="rId2" Type="http://schemas.openxmlformats.org/officeDocument/2006/relationships/hyperlink" Target="http://isap.sejm.gov.pl/DetailsServlet?id=WDU2012000097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ziennikustaw.gov.pl/du/2017/1658" TargetMode="External"/><Relationship Id="rId4" Type="http://schemas.openxmlformats.org/officeDocument/2006/relationships/hyperlink" Target="http://dziennikustaw.gov.pl/du/2017/1611/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new.ore.edu.pl/index.php/ppk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ziennikustaw.gov.pl/du/2017/356/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ziennikustaw.gov.pl/DU/2018/46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19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4725145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>
            <a:extLst>
              <a:ext uri="{FF2B5EF4-FFF2-40B4-BE49-F238E27FC236}">
                <a16:creationId xmlns:a16="http://schemas.microsoft.com/office/drawing/2014/main" id="{7982C8E1-C951-46D7-AA6C-B8650C29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r>
              <a:rPr lang="pl-PL" altLang="pl-PL" dirty="0"/>
              <a:t>Cele i tło</a:t>
            </a:r>
          </a:p>
        </p:txBody>
      </p:sp>
      <p:sp>
        <p:nvSpPr>
          <p:cNvPr id="12291" name="Symbol zastępczy zawartości 2">
            <a:extLst>
              <a:ext uri="{FF2B5EF4-FFF2-40B4-BE49-F238E27FC236}">
                <a16:creationId xmlns:a16="http://schemas.microsoft.com/office/drawing/2014/main" id="{45DF853D-39C4-41F9-A1BC-4B42D969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4" y="1412875"/>
            <a:ext cx="10346634" cy="4103688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pl-PL" altLang="en-US" sz="2000" dirty="0"/>
              <a:t>	</a:t>
            </a:r>
            <a:r>
              <a:rPr lang="pl-PL" altLang="en-US" dirty="0"/>
              <a:t>W związku z postępującą globalizacją Unia Europejska staje przed coraz to nowymi wyzwaniami, dlatego też </a:t>
            </a:r>
            <a:r>
              <a:rPr lang="pl-PL" altLang="en-US" b="1" dirty="0"/>
              <a:t>każdy obywatel  potrzebuje </a:t>
            </a:r>
            <a:r>
              <a:rPr lang="pl-PL" altLang="en-US" dirty="0"/>
              <a:t>szerokiego wachlarza kompetencji kluczowych, by łatwo przystosować się do zmieniającego się świata, w którym zachodzą rozliczne wzajemne powiązania.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pl-PL" altLang="en-US" dirty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pl-PL" altLang="en-US" dirty="0"/>
              <a:t>	Edukacja w swym podwójnym – społecznym i ekonomicznym – wymiarze ma do odegrania zasadniczą rolę polegającą na zapewnieniu nabycia przez obywateli Europy kompetencji kluczowych, koniecznych, aby umożliwić im </a:t>
            </a:r>
            <a:r>
              <a:rPr lang="pl-PL" altLang="en-US" b="1" dirty="0"/>
              <a:t>elastyczne dostosowanie się do takich zmian</a:t>
            </a:r>
            <a:r>
              <a:rPr lang="pl-PL" altLang="en-US" dirty="0"/>
              <a:t>.</a:t>
            </a:r>
            <a:endParaRPr lang="pl-PL" alt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6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5840ED-D755-4762-A1FF-B9310960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91" y="822258"/>
            <a:ext cx="8672374" cy="49688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altLang="en-US" sz="2800" b="1" dirty="0">
                <a:solidFill>
                  <a:schemeClr val="tx1"/>
                </a:solidFill>
              </a:rPr>
              <a:t>Termin „ kompetencje kluczowe”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altLang="en-US" sz="2800" b="1" dirty="0">
                <a:solidFill>
                  <a:schemeClr val="tx1"/>
                </a:solidFill>
              </a:rPr>
              <a:t>   Sympozjum Rady Europy - luty 1996 r.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altLang="en-US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altLang="en-US" b="1" dirty="0">
                <a:solidFill>
                  <a:schemeClr val="tx1"/>
                </a:solidFill>
              </a:rPr>
              <a:t>	</a:t>
            </a:r>
            <a:r>
              <a:rPr lang="pl-PL" altLang="en-US" b="1" dirty="0">
                <a:solidFill>
                  <a:srgbClr val="0070C0"/>
                </a:solidFill>
              </a:rPr>
              <a:t>Co ma połączyć wszystkich absolwentów szkół w UE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altLang="en-US" b="1" dirty="0">
                <a:solidFill>
                  <a:srgbClr val="0070C0"/>
                </a:solidFill>
              </a:rPr>
              <a:t> skoro systemy edukacyjne stanowią dziedzictwo kulturowe narodu i nie można ich ujednolicić?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altLang="en-US" b="1" i="1" dirty="0">
                <a:solidFill>
                  <a:srgbClr val="0070C0"/>
                </a:solidFill>
              </a:rPr>
              <a:t>Jakie kompetencje są najważniejsze dla wszystkich młodych Europejczyków i dla budowania wspólnej Europy?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altLang="en-US" b="1" dirty="0">
                <a:solidFill>
                  <a:schemeClr val="tx1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altLang="en-US" b="1" dirty="0">
                <a:solidFill>
                  <a:schemeClr val="tx1"/>
                </a:solidFill>
              </a:rPr>
              <a:t>	</a:t>
            </a:r>
            <a:r>
              <a:rPr lang="pl-PL" altLang="en-US" dirty="0">
                <a:solidFill>
                  <a:schemeClr val="tx1"/>
                </a:solidFill>
              </a:rPr>
              <a:t>Gdy w Polsce rozpoczęto przygotowania do reformy systemu edukacji (1998), kompetencje kluczowe sformułowane w Bernie stały się bardzo istotnym elementem podstawy programowej.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192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1">
            <a:extLst>
              <a:ext uri="{FF2B5EF4-FFF2-40B4-BE49-F238E27FC236}">
                <a16:creationId xmlns:a16="http://schemas.microsoft.com/office/drawing/2014/main" id="{D24EC099-A35B-4913-B268-B775DF531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803" y="1052514"/>
            <a:ext cx="58328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700" dirty="0">
              <a:latin typeface="+mn-lt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F689049-C6E4-4270-99B1-477961970A3E}"/>
              </a:ext>
            </a:extLst>
          </p:cNvPr>
          <p:cNvSpPr/>
          <p:nvPr/>
        </p:nvSpPr>
        <p:spPr>
          <a:xfrm>
            <a:off x="3708011" y="1829669"/>
            <a:ext cx="5992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300" b="1" dirty="0">
                <a:solidFill>
                  <a:srgbClr val="0070C0"/>
                </a:solidFill>
              </a:rPr>
              <a:t>Kompetencje kluczowe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C7C0857-220F-44EF-9180-55F37B7602EA}"/>
              </a:ext>
            </a:extLst>
          </p:cNvPr>
          <p:cNvSpPr/>
          <p:nvPr/>
        </p:nvSpPr>
        <p:spPr>
          <a:xfrm>
            <a:off x="944217" y="2714651"/>
            <a:ext cx="10455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dirty="0">
                <a:cs typeface="Times New Roman" panose="02020603050405020304" pitchFamily="18" charset="0"/>
              </a:rPr>
              <a:t>ZALECENIA PARLAMENTU EUROPEJSKIEGO I RADY                                     </a:t>
            </a:r>
          </a:p>
          <a:p>
            <a:r>
              <a:rPr lang="pl-PL" altLang="pl-PL" dirty="0">
                <a:cs typeface="Times New Roman" panose="02020603050405020304" pitchFamily="18" charset="0"/>
              </a:rPr>
              <a:t>nr</a:t>
            </a:r>
            <a:r>
              <a:rPr lang="pl-PL" altLang="pl-PL" u="sng" dirty="0">
                <a:cs typeface="Times New Roman" panose="02020603050405020304" pitchFamily="18" charset="0"/>
              </a:rPr>
              <a:t> 2006/962/WE</a:t>
            </a:r>
            <a:r>
              <a:rPr lang="pl-PL" altLang="pl-PL" dirty="0">
                <a:cs typeface="Times New Roman" panose="02020603050405020304" pitchFamily="18" charset="0"/>
              </a:rPr>
              <a:t> z dnia 18 grudnia 2006 r. w sprawie kompetencji kluczowych w procesie uczenia się przez całe życie (Dz.U. L 394 z 30.12.2006)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472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CB3B9AE-6B24-429C-82B7-5CEA6B7D8AAC}"/>
              </a:ext>
            </a:extLst>
          </p:cNvPr>
          <p:cNvSpPr/>
          <p:nvPr/>
        </p:nvSpPr>
        <p:spPr>
          <a:xfrm>
            <a:off x="546651" y="1354676"/>
            <a:ext cx="99391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Kompetencje kluczowe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są definiowane w niniejszym dokumencie jako połączenie wiedzy, umiejętności i postaw odpowiednich do sytuacji. </a:t>
            </a:r>
          </a:p>
          <a:p>
            <a:endParaRPr lang="pl-PL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Kompetencje kluczowe</a:t>
            </a:r>
          </a:p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to te, których wszystkie osoby potrzebują do samorealizacji i rozwoju osobistego, bycia aktywnym obywatelem, integracji społecznej i zatrudnienia.</a:t>
            </a:r>
          </a:p>
        </p:txBody>
      </p:sp>
    </p:spTree>
    <p:extLst>
      <p:ext uri="{BB962C8B-B14F-4D97-AF65-F5344CB8AC3E}">
        <p14:creationId xmlns:p14="http://schemas.microsoft.com/office/powerpoint/2010/main" val="173497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9BAD496-40EF-4255-BA8B-FA3AB961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89" y="538944"/>
            <a:ext cx="8789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rgbClr val="0070C0"/>
                </a:solidFill>
              </a:rPr>
              <a:t>Na szczeblu UE określono osiem kompetencji kluczowych: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F395502-AA4F-43FA-B084-040F9D606229}"/>
              </a:ext>
            </a:extLst>
          </p:cNvPr>
          <p:cNvSpPr txBox="1"/>
          <p:nvPr/>
        </p:nvSpPr>
        <p:spPr>
          <a:xfrm>
            <a:off x="1918929" y="1603852"/>
            <a:ext cx="723782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pl-PL" sz="2000" dirty="0"/>
              <a:t>porozumiewanie się w języku ojczystym;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2000" dirty="0"/>
              <a:t>porozumiewanie się w językach obcych;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2000" dirty="0"/>
              <a:t>kompetencje matematyczne i podstawowe kompetencje naukowo-techniczne;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2000" dirty="0"/>
              <a:t>kompetencje informatyczne;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2000" dirty="0"/>
              <a:t>umiejętność uczenia się;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2000" dirty="0"/>
              <a:t>kompetencje społeczne i obywatelskie;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2000" dirty="0"/>
              <a:t>inicjatywność i przedsiębiorczość;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l-PL" sz="2000" dirty="0"/>
              <a:t>świadomość i ekspresja kulturalna. </a:t>
            </a:r>
          </a:p>
          <a:p>
            <a:pPr marL="257175" indent="-257175">
              <a:buFont typeface="+mj-lt"/>
              <a:buAutoNum type="arabicPeriod"/>
              <a:defRPr/>
            </a:pPr>
            <a:endParaRPr lang="pl-PL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2">
            <a:extLst>
              <a:ext uri="{FF2B5EF4-FFF2-40B4-BE49-F238E27FC236}">
                <a16:creationId xmlns:a16="http://schemas.microsoft.com/office/drawing/2014/main" id="{CD7C65F9-DDBE-4AAB-99D9-5E7D209D26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8260" y="1416326"/>
            <a:ext cx="10237305" cy="402534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pl-PL" altLang="en-US" dirty="0"/>
              <a:t>Zaleca się państwom członkowskim, m.in.:</a:t>
            </a:r>
          </a:p>
          <a:p>
            <a:pPr algn="just"/>
            <a:r>
              <a:rPr lang="pl-PL" altLang="en-US" dirty="0"/>
              <a:t>rozwijanie oferty </a:t>
            </a:r>
            <a:r>
              <a:rPr lang="pl-PL" altLang="en-US" b="1" dirty="0"/>
              <a:t>kompetencji kluczowych </a:t>
            </a:r>
            <a:r>
              <a:rPr lang="pl-PL" altLang="en-US" dirty="0"/>
              <a:t>dla wszystkich w ramach </a:t>
            </a:r>
            <a:r>
              <a:rPr lang="pl-PL" altLang="en-US" b="1" dirty="0"/>
              <a:t>ich</a:t>
            </a:r>
            <a:r>
              <a:rPr lang="pl-PL" altLang="en-US" dirty="0"/>
              <a:t> strategii uczenia się przez całe życie, w tym strategii osiągnięcia powszechnej alfabetyzacji, kształcenie i szkolenie wszystkich młodych ludzi w celu rozwijania kompetencji kluczowych na poziomie dającym im odpowiednie przygotowanie do dorosłego życia oraz stanowiącym podstawę dla dalszej nauki i życia zawodowego, umożliwianie osobom dorosłym rozwijania i aktualizowania kompetencji kluczowych przez całe życie.</a:t>
            </a:r>
          </a:p>
          <a:p>
            <a:pPr algn="just">
              <a:buFont typeface="Wingdings" panose="05000000000000000000" pitchFamily="2" charset="2"/>
              <a:buNone/>
            </a:pPr>
            <a:endParaRPr lang="pl-PL" altLang="en-US" dirty="0"/>
          </a:p>
          <a:p>
            <a:pPr>
              <a:buFont typeface="Wingdings" panose="05000000000000000000" pitchFamily="2" charset="2"/>
              <a:buNone/>
            </a:pPr>
            <a:endParaRPr lang="pl-PL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0612640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043801-22EF-455E-AADA-2876B8D78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96" y="1431235"/>
            <a:ext cx="9720469" cy="3548754"/>
          </a:xfrm>
        </p:spPr>
        <p:txBody>
          <a:bodyPr/>
          <a:lstStyle/>
          <a:p>
            <a:pPr marL="457200" indent="-457200">
              <a:buAutoNum type="arabicParenR"/>
              <a:defRPr/>
            </a:pPr>
            <a:r>
              <a:rPr lang="pl-PL" dirty="0"/>
              <a:t>Zapoznajcie się z opisem 8 kompetencji kluczowych </a:t>
            </a:r>
          </a:p>
          <a:p>
            <a:pPr marL="457200" indent="-457200">
              <a:buAutoNum type="arabicParenR"/>
              <a:defRPr/>
            </a:pPr>
            <a:r>
              <a:rPr lang="pl-PL" dirty="0"/>
              <a:t>Zastanówcie się nad wagą tych kompetencji u dorosłego człowieka, by mógł sprawnie funkcjonować na rynku pracy</a:t>
            </a:r>
          </a:p>
          <a:p>
            <a:pPr marL="457200" indent="-457200">
              <a:buAutoNum type="arabicParenR"/>
              <a:defRPr/>
            </a:pPr>
            <a:r>
              <a:rPr lang="pl-PL" dirty="0"/>
              <a:t>Wnioski zapiszcie na kartkach A4 </a:t>
            </a:r>
          </a:p>
          <a:p>
            <a:pPr marL="457200" indent="-457200">
              <a:buAutoNum type="arabicParenR"/>
              <a:defRPr/>
            </a:pPr>
            <a:endParaRPr lang="pl-PL" dirty="0"/>
          </a:p>
          <a:p>
            <a:pPr marL="457200" indent="-457200">
              <a:buAutoNum type="arabicParenR"/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 marL="342900" indent="-342900">
              <a:buFont typeface="Calibri" panose="020F0502020204030204" pitchFamily="34" charset="0"/>
              <a:buChar char="→"/>
              <a:defRPr/>
            </a:pPr>
            <a:r>
              <a:rPr lang="pl-PL" dirty="0"/>
              <a:t>Podzielenie się wnioskami na forum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6DFE51E-7164-4A93-BCE6-FB7D896A03FD}"/>
              </a:ext>
            </a:extLst>
          </p:cNvPr>
          <p:cNvSpPr/>
          <p:nvPr/>
        </p:nvSpPr>
        <p:spPr>
          <a:xfrm>
            <a:off x="571499" y="282473"/>
            <a:ext cx="3374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Praca w 3-4 grupach: </a:t>
            </a:r>
          </a:p>
        </p:txBody>
      </p:sp>
    </p:spTree>
    <p:extLst>
      <p:ext uri="{BB962C8B-B14F-4D97-AF65-F5344CB8AC3E}">
        <p14:creationId xmlns:p14="http://schemas.microsoft.com/office/powerpoint/2010/main" val="288419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ymbol zastępczy zawartości 3">
            <a:extLst>
              <a:ext uri="{FF2B5EF4-FFF2-40B4-BE49-F238E27FC236}">
                <a16:creationId xmlns:a16="http://schemas.microsoft.com/office/drawing/2014/main" id="{B74EF40A-DE5F-470B-B1F4-522CE1D2E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9383" y="2369795"/>
            <a:ext cx="6583017" cy="3120886"/>
          </a:xfrm>
        </p:spPr>
        <p:txBody>
          <a:bodyPr/>
          <a:lstStyle/>
          <a:p>
            <a:pPr marL="342900" indent="-342900">
              <a:buFont typeface="Calibri" panose="020F0502020204030204" pitchFamily="34" charset="0"/>
              <a:buChar char="→"/>
            </a:pPr>
            <a:r>
              <a:rPr lang="pl-PL" altLang="pl-PL" sz="2400" dirty="0"/>
              <a:t>Z kartki A4 wydzieramy „ludzika”</a:t>
            </a:r>
          </a:p>
          <a:p>
            <a:endParaRPr lang="pl-PL" altLang="pl-PL" sz="2400" dirty="0"/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pl-PL" altLang="pl-PL" sz="2400" dirty="0"/>
              <a:t>Napisz odpowiedzi na pytania na przygotowanej sylwetce „ludzika”</a:t>
            </a:r>
            <a:r>
              <a:rPr lang="pl-PL" altLang="pl-PL" sz="2400" dirty="0">
                <a:sym typeface="Wingdings" panose="05000000000000000000" pitchFamily="2" charset="2"/>
              </a:rPr>
              <a:t> (7 min.)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endParaRPr lang="pl-PL" altLang="pl-PL" sz="2400" dirty="0">
              <a:sym typeface="Wingdings" panose="05000000000000000000" pitchFamily="2" charset="2"/>
            </a:endParaRP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pl-PL" altLang="pl-PL" sz="2400" dirty="0">
                <a:sym typeface="Wingdings" panose="05000000000000000000" pitchFamily="2" charset="2"/>
              </a:rPr>
              <a:t>Porozmawiaj z innymi o efektach swojej pracy  </a:t>
            </a:r>
          </a:p>
          <a:p>
            <a:endParaRPr lang="pl-PL" altLang="pl-PL" dirty="0"/>
          </a:p>
        </p:txBody>
      </p:sp>
      <p:pic>
        <p:nvPicPr>
          <p:cNvPr id="16388" name="Symbol zastępczy zawartości 8" descr="zdjęcie">
            <a:extLst>
              <a:ext uri="{FF2B5EF4-FFF2-40B4-BE49-F238E27FC236}">
                <a16:creationId xmlns:a16="http://schemas.microsoft.com/office/drawing/2014/main" id="{5F9BF49A-8CFF-4598-AF33-E639D3A03BA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494" y="464964"/>
            <a:ext cx="2951162" cy="5418138"/>
          </a:xfrm>
        </p:spPr>
      </p:pic>
      <p:sp>
        <p:nvSpPr>
          <p:cNvPr id="10" name="Strzałka w lewo 9">
            <a:extLst>
              <a:ext uri="{FF2B5EF4-FFF2-40B4-BE49-F238E27FC236}">
                <a16:creationId xmlns:a16="http://schemas.microsoft.com/office/drawing/2014/main" id="{4FECCBCA-201A-4839-89EA-3C9E92942911}"/>
              </a:ext>
            </a:extLst>
          </p:cNvPr>
          <p:cNvSpPr/>
          <p:nvPr/>
        </p:nvSpPr>
        <p:spPr>
          <a:xfrm>
            <a:off x="2484436" y="3066638"/>
            <a:ext cx="1800225" cy="172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sz="1000" b="1" dirty="0">
                <a:cs typeface="Times New Roman" pitchFamily="18" charset="0"/>
              </a:rPr>
              <a:t>Jakie posiadasz   umiejętności, by dobrze  wykonywać swoje zadania?  </a:t>
            </a:r>
            <a:endParaRPr lang="pl-PL" altLang="pl-PL" sz="1200" dirty="0">
              <a:cs typeface="Times New Roman" pitchFamily="18" charset="0"/>
            </a:endParaRPr>
          </a:p>
        </p:txBody>
      </p:sp>
      <p:sp>
        <p:nvSpPr>
          <p:cNvPr id="11" name="Serce 10">
            <a:extLst>
              <a:ext uri="{FF2B5EF4-FFF2-40B4-BE49-F238E27FC236}">
                <a16:creationId xmlns:a16="http://schemas.microsoft.com/office/drawing/2014/main" id="{2039D4E7-D69D-45AF-A2B2-7E364188C86A}"/>
              </a:ext>
            </a:extLst>
          </p:cNvPr>
          <p:cNvSpPr/>
          <p:nvPr/>
        </p:nvSpPr>
        <p:spPr>
          <a:xfrm>
            <a:off x="1417637" y="1601202"/>
            <a:ext cx="1966912" cy="14843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sz="1200" b="1">
                <a:cs typeface="Times New Roman" pitchFamily="18" charset="0"/>
              </a:rPr>
              <a:t>Jakie postawy pomagają mi w wykonywani pracy</a:t>
            </a:r>
            <a:r>
              <a:rPr lang="pl-PL" altLang="pl-PL" sz="1200">
                <a:solidFill>
                  <a:srgbClr val="FFFFFF"/>
                </a:solidFill>
                <a:cs typeface="Times New Roman" pitchFamily="18" charset="0"/>
              </a:rPr>
              <a:t> </a:t>
            </a:r>
            <a:r>
              <a:rPr lang="pl-PL" altLang="pl-PL" sz="1200">
                <a:cs typeface="Times New Roman" pitchFamily="18" charset="0"/>
              </a:rPr>
              <a:t>?</a:t>
            </a:r>
          </a:p>
        </p:txBody>
      </p:sp>
      <p:sp>
        <p:nvSpPr>
          <p:cNvPr id="12" name="Owal 2">
            <a:extLst>
              <a:ext uri="{FF2B5EF4-FFF2-40B4-BE49-F238E27FC236}">
                <a16:creationId xmlns:a16="http://schemas.microsoft.com/office/drawing/2014/main" id="{78AF5217-7D8A-4BFB-8457-F722BE3C3898}"/>
              </a:ext>
            </a:extLst>
          </p:cNvPr>
          <p:cNvSpPr/>
          <p:nvPr/>
        </p:nvSpPr>
        <p:spPr>
          <a:xfrm>
            <a:off x="95665" y="0"/>
            <a:ext cx="2551113" cy="1444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sz="1000" b="1" dirty="0">
                <a:cs typeface="Times New Roman" pitchFamily="18" charset="0"/>
              </a:rPr>
              <a:t>Jaka wiedza jest mi potrzebna do wykonywania zadań na zajmowanym stanowisku pracy?</a:t>
            </a:r>
            <a:endParaRPr lang="pl-PL" altLang="pl-PL" sz="1200" b="1" dirty="0">
              <a:cs typeface="Times New Roman" pitchFamily="18" charset="0"/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46C92DC6-4DE4-470D-BDD1-2332B62E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442" y="1601202"/>
            <a:ext cx="6737921" cy="454969"/>
          </a:xfrm>
        </p:spPr>
        <p:txBody>
          <a:bodyPr/>
          <a:lstStyle/>
          <a:p>
            <a:r>
              <a:rPr lang="pl-PL" sz="2400" b="1" dirty="0"/>
              <a:t>Moje stanowisko pracy a  moje kompetencje</a:t>
            </a:r>
          </a:p>
        </p:txBody>
      </p:sp>
    </p:spTree>
    <p:extLst>
      <p:ext uri="{BB962C8B-B14F-4D97-AF65-F5344CB8AC3E}">
        <p14:creationId xmlns:p14="http://schemas.microsoft.com/office/powerpoint/2010/main" val="209010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>
            <a:extLst>
              <a:ext uri="{FF2B5EF4-FFF2-40B4-BE49-F238E27FC236}">
                <a16:creationId xmlns:a16="http://schemas.microsoft.com/office/drawing/2014/main" id="{23A76E3C-A9E0-414E-ABDC-60D9E0C9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263" y="115888"/>
            <a:ext cx="8229600" cy="1143000"/>
          </a:xfrm>
        </p:spPr>
        <p:txBody>
          <a:bodyPr/>
          <a:lstStyle/>
          <a:p>
            <a:r>
              <a:rPr lang="pl-PL" altLang="pl-PL" dirty="0"/>
              <a:t>Podsumowanie</a:t>
            </a:r>
          </a:p>
        </p:txBody>
      </p:sp>
      <p:sp>
        <p:nvSpPr>
          <p:cNvPr id="17411" name="Symbol zastępczy zawartości 2">
            <a:extLst>
              <a:ext uri="{FF2B5EF4-FFF2-40B4-BE49-F238E27FC236}">
                <a16:creationId xmlns:a16="http://schemas.microsoft.com/office/drawing/2014/main" id="{812B8225-E23A-4FDC-883E-8E30D6600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077" y="2131735"/>
            <a:ext cx="5754758" cy="3594999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pl-PL" altLang="pl-PL" dirty="0"/>
              <a:t>Co sprawia, że kształcenie kompetencji kluczowych jest tak ważne już od najmłodszych lat? </a:t>
            </a:r>
          </a:p>
          <a:p>
            <a:pPr marL="457200" indent="-457200" algn="just">
              <a:buAutoNum type="arabicPeriod"/>
            </a:pPr>
            <a:endParaRPr lang="pl-PL" altLang="pl-PL" dirty="0"/>
          </a:p>
          <a:p>
            <a:pPr marL="457200" indent="-457200" algn="just">
              <a:buAutoNum type="arabicPeriod"/>
            </a:pPr>
            <a:r>
              <a:rPr lang="pl-PL" altLang="pl-PL" dirty="0"/>
              <a:t>Jakie to powinno mieć znaczenie                       w prowadzeniu lokalnej oświaty                            i planowaniu strategicznym?</a:t>
            </a:r>
          </a:p>
        </p:txBody>
      </p:sp>
      <p:pic>
        <p:nvPicPr>
          <p:cNvPr id="17412" name="Symbol zastępczy zawartości 4">
            <a:extLst>
              <a:ext uri="{FF2B5EF4-FFF2-40B4-BE49-F238E27FC236}">
                <a16:creationId xmlns:a16="http://schemas.microsoft.com/office/drawing/2014/main" id="{94FDBA5F-62CD-4843-95FA-32C68521E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815008"/>
            <a:ext cx="5098774" cy="505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39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zawartości 2">
            <a:extLst>
              <a:ext uri="{FF2B5EF4-FFF2-40B4-BE49-F238E27FC236}">
                <a16:creationId xmlns:a16="http://schemas.microsoft.com/office/drawing/2014/main" id="{3B1ACA36-38FC-4AFF-BA1F-5E877266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670" y="1490870"/>
            <a:ext cx="6361044" cy="3607904"/>
          </a:xfrm>
        </p:spPr>
        <p:txBody>
          <a:bodyPr/>
          <a:lstStyle/>
          <a:p>
            <a:pPr>
              <a:defRPr/>
            </a:pPr>
            <a:endParaRPr lang="pl-PL" altLang="pl-PL" dirty="0">
              <a:solidFill>
                <a:srgbClr val="0070C0"/>
              </a:solidFill>
            </a:endParaRPr>
          </a:p>
          <a:p>
            <a:pPr>
              <a:defRPr/>
            </a:pPr>
            <a:endParaRPr lang="pl-PL" altLang="pl-PL" dirty="0">
              <a:solidFill>
                <a:srgbClr val="0070C0"/>
              </a:solidFill>
            </a:endParaRPr>
          </a:p>
          <a:p>
            <a:pPr algn="just">
              <a:defRPr/>
            </a:pPr>
            <a:endParaRPr lang="pl-PL" altLang="pl-PL" b="1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pl-PL" altLang="pl-PL" b="1" dirty="0">
                <a:solidFill>
                  <a:srgbClr val="0070C0"/>
                </a:solidFill>
              </a:rPr>
              <a:t>W jakich aktach prawnych określających funkcjonowanie oświaty w Polsce znajdziemy potwierdzenie konieczności kształtowania kompetencji kluczowych? </a:t>
            </a:r>
          </a:p>
        </p:txBody>
      </p:sp>
      <p:pic>
        <p:nvPicPr>
          <p:cNvPr id="20483" name="Symbol zastępczy zawartości 6">
            <a:extLst>
              <a:ext uri="{FF2B5EF4-FFF2-40B4-BE49-F238E27FC236}">
                <a16:creationId xmlns:a16="http://schemas.microsoft.com/office/drawing/2014/main" id="{58F02384-89FF-42F9-BFCD-0A0C444ED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7" y="685799"/>
            <a:ext cx="4454662" cy="489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90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536" y="3140968"/>
            <a:ext cx="8168132" cy="1800200"/>
          </a:xfrm>
        </p:spPr>
        <p:txBody>
          <a:bodyPr/>
          <a:lstStyle/>
          <a:p>
            <a:r>
              <a:rPr lang="pl-PL" sz="3200" dirty="0"/>
              <a:t>Kompetencje kluczowe w edukacji 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536" y="3861048"/>
            <a:ext cx="8424936" cy="972108"/>
          </a:xfrm>
        </p:spPr>
        <p:txBody>
          <a:bodyPr/>
          <a:lstStyle/>
          <a:p>
            <a:r>
              <a:rPr lang="pl-PL" dirty="0"/>
              <a:t>Moduł 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4976961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2">
            <a:extLst>
              <a:ext uri="{FF2B5EF4-FFF2-40B4-BE49-F238E27FC236}">
                <a16:creationId xmlns:a16="http://schemas.microsoft.com/office/drawing/2014/main" id="{7F789139-1644-4524-A744-651A416AC2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6895" y="1316872"/>
            <a:ext cx="11425877" cy="444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ROZPORZĄDZENIE MINISTRA EDUKACJI NARODOWEJ z dnia 27 sierpnia 2012 r. w sprawie podstawy programowej wychowania przedszkolnego oraz kształcenia ogólnego w poszczególnych typach szkół (Dz. U. z 2012 r. poz. 977).</a:t>
            </a:r>
          </a:p>
          <a:p>
            <a:pPr marL="0" indent="0" algn="r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</a:t>
            </a: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http://isap.sejm.gov.pl/DetailsServlet?id=WDU20120000977</a:t>
            </a: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MINISTRA EDUKACJI NARODOWEJ z dnia 14 lutego 2017 r. w sprawie podstawy programowej wychowania przedszkolnego oraz podstawy programowej kształcenia ogólnego dla szkoły podstawowej, w tym dla uczniów z niepełnosprawnością intelektualną w stopniu umiarkowanym lub znacznym, kształcenia ogólnego dla branżowej szkoły I stopnia, kształcenia ogólnego dla szkoły specjalnej przysposabiającej do pracy oraz kształcenia ogólnego dla szkoły policealnej (Dz.U. z 2017 r. Poz. 356)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pl-PL" altLang="pl-PL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</a:t>
            </a:r>
            <a:r>
              <a:rPr lang="pl-PL" altLang="pl-PL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http://new.ore.edu.pl/index.php/ppko/</a:t>
            </a:r>
            <a:r>
              <a:rPr lang="pl-PL" altLang="pl-PL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ROZPORZĄDZENIE MINISTRA EDUKACJI NARODOWEJ z dnia 11 sierpnia 2017 r. w sprawie wymagań wobec szkół  i placówek (Dz.U.  Z 2017 r. Poz. 1611) </a:t>
            </a:r>
          </a:p>
          <a:p>
            <a:pPr marL="0" indent="0">
              <a:buNone/>
            </a:pP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</a:t>
            </a: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http://dziennikustaw.gov.pl/du/2017/1611/1</a:t>
            </a:r>
            <a:endParaRPr lang="pl-PL" alt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ROZPORZĄDZENIE MINISTRA EDUKACJI NARODOWEJ z dnia 25 sierpnia 2017 r. w sprawie nadzoru pedagogicznego</a:t>
            </a: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(Dz.U. z dnia 31 sierpnia 2017 r. Poz. 1658)                   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                                                                                                                                                                   http://dziennikustaw.gov.pl/du/2017/1658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Prostokąt 6">
            <a:extLst>
              <a:ext uri="{FF2B5EF4-FFF2-40B4-BE49-F238E27FC236}">
                <a16:creationId xmlns:a16="http://schemas.microsoft.com/office/drawing/2014/main" id="{D82574BD-9280-4EE4-9A5B-66E26C930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349" y="260648"/>
            <a:ext cx="9505056" cy="82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None/>
            </a:pPr>
            <a:r>
              <a:rPr lang="pl-PL" alt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Aspekty prawne a kompetencje kluczowe </a:t>
            </a:r>
            <a:br>
              <a:rPr lang="pl-PL" altLang="pl-PL" sz="1350" b="1" dirty="0">
                <a:cs typeface="Times New Roman" panose="02020603050405020304" pitchFamily="18" charset="0"/>
              </a:rPr>
            </a:br>
            <a:endParaRPr lang="pl-PL" altLang="pl-PL" sz="1350" b="1" dirty="0"/>
          </a:p>
        </p:txBody>
      </p:sp>
    </p:spTree>
    <p:extLst>
      <p:ext uri="{BB962C8B-B14F-4D97-AF65-F5344CB8AC3E}">
        <p14:creationId xmlns:p14="http://schemas.microsoft.com/office/powerpoint/2010/main" val="688553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ytuł 3"/>
          <p:cNvSpPr>
            <a:spLocks noGrp="1"/>
          </p:cNvSpPr>
          <p:nvPr>
            <p:ph type="title" idx="4294967295"/>
          </p:nvPr>
        </p:nvSpPr>
        <p:spPr>
          <a:xfrm>
            <a:off x="2142649" y="318613"/>
            <a:ext cx="8229600" cy="650081"/>
          </a:xfrm>
        </p:spPr>
        <p:txBody>
          <a:bodyPr/>
          <a:lstStyle/>
          <a:p>
            <a:pPr algn="l"/>
            <a:r>
              <a:rPr lang="pl-PL" altLang="pl-PL" sz="2800" b="1" dirty="0">
                <a:solidFill>
                  <a:srgbClr val="0070C0"/>
                </a:solidFill>
              </a:rPr>
              <a:t>WYMAGANIA PAŃSTWA</a:t>
            </a:r>
            <a:r>
              <a:rPr lang="pl-PL" altLang="pl-PL" sz="2800" b="1" dirty="0">
                <a:solidFill>
                  <a:srgbClr val="FF0000"/>
                </a:solidFill>
              </a:rPr>
              <a:t> </a:t>
            </a:r>
            <a:endParaRPr lang="pl-PL" altLang="pl-PL" sz="2800" b="1" dirty="0">
              <a:solidFill>
                <a:srgbClr val="0070C0"/>
              </a:solidFill>
            </a:endParaRPr>
          </a:p>
        </p:txBody>
      </p:sp>
      <p:sp>
        <p:nvSpPr>
          <p:cNvPr id="47107" name="Symbol zastępczy zawartości 4"/>
          <p:cNvSpPr>
            <a:spLocks noGrp="1"/>
          </p:cNvSpPr>
          <p:nvPr>
            <p:ph idx="4294967295"/>
          </p:nvPr>
        </p:nvSpPr>
        <p:spPr>
          <a:xfrm>
            <a:off x="596346" y="1485485"/>
            <a:ext cx="10465905" cy="388702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l-PL" altLang="pl-PL" sz="1800" b="1" dirty="0"/>
              <a:t>Wymaganie 1:</a:t>
            </a:r>
            <a:r>
              <a:rPr lang="pl-PL" altLang="pl-PL" sz="1800" dirty="0"/>
              <a:t> Procesy edukacyjne są zorganizowane w sposób sprzyjający uczeniu się.</a:t>
            </a:r>
          </a:p>
          <a:p>
            <a:pPr algn="just">
              <a:defRPr/>
            </a:pPr>
            <a:r>
              <a:rPr lang="pl-PL" altLang="pl-PL" sz="1800" b="1" dirty="0"/>
              <a:t>Wymaganie 2:</a:t>
            </a:r>
            <a:r>
              <a:rPr lang="pl-PL" altLang="pl-PL" sz="1800" dirty="0"/>
              <a:t> Uczniowie nabywają wiadomości i umiejętności określone w podstawie programowej.</a:t>
            </a:r>
          </a:p>
          <a:p>
            <a:pPr algn="just">
              <a:defRPr/>
            </a:pPr>
            <a:r>
              <a:rPr lang="pl-PL" altLang="pl-PL" sz="1800" b="1" dirty="0"/>
              <a:t>Wymaganie 3:</a:t>
            </a:r>
            <a:r>
              <a:rPr lang="pl-PL" altLang="pl-PL" sz="1800" dirty="0"/>
              <a:t> Uczniowie są aktywni.</a:t>
            </a:r>
          </a:p>
          <a:p>
            <a:pPr algn="just">
              <a:defRPr/>
            </a:pPr>
            <a:r>
              <a:rPr lang="pl-PL" altLang="pl-PL" sz="1800" b="1" dirty="0"/>
              <a:t>Wymaganie 4:</a:t>
            </a:r>
            <a:r>
              <a:rPr lang="pl-PL" altLang="pl-PL" sz="1800" dirty="0"/>
              <a:t>.Kształtowane są postawy i respektowane normy społeczne.</a:t>
            </a:r>
          </a:p>
          <a:p>
            <a:pPr algn="just">
              <a:defRPr/>
            </a:pPr>
            <a:r>
              <a:rPr lang="pl-PL" altLang="pl-PL" sz="1800" b="1" dirty="0"/>
              <a:t>Wymaganie 5:</a:t>
            </a:r>
            <a:r>
              <a:rPr lang="pl-PL" altLang="pl-PL" sz="1800" dirty="0"/>
              <a:t> Szkoła lub placówka wspomaga rozwój uczniów z uwzględnieniem ich indywidualną sytuację.</a:t>
            </a:r>
          </a:p>
          <a:p>
            <a:pPr algn="just">
              <a:defRPr/>
            </a:pPr>
            <a:r>
              <a:rPr lang="pl-PL" altLang="pl-PL" sz="1800" b="1" dirty="0"/>
              <a:t>Wymaganie 6:</a:t>
            </a:r>
            <a:r>
              <a:rPr lang="pl-PL" altLang="pl-PL" sz="1800" dirty="0"/>
              <a:t> Rodzice są partnerami szkoły lub placówki.</a:t>
            </a:r>
          </a:p>
          <a:p>
            <a:pPr algn="just">
              <a:defRPr/>
            </a:pPr>
            <a:r>
              <a:rPr lang="pl-PL" altLang="pl-PL" sz="1800" b="1" dirty="0"/>
              <a:t>Wymaganie 7:</a:t>
            </a:r>
            <a:r>
              <a:rPr lang="pl-PL" altLang="pl-PL" sz="1800" dirty="0"/>
              <a:t> Szkoła lub placówka współpracuje ze środowiskiem lokalnym na rzecz wzajemnego rozwoju.</a:t>
            </a:r>
          </a:p>
          <a:p>
            <a:pPr algn="just">
              <a:defRPr/>
            </a:pPr>
            <a:r>
              <a:rPr lang="pl-PL" altLang="pl-PL" sz="1800" b="1" dirty="0"/>
              <a:t>Wymaganie8:</a:t>
            </a:r>
            <a:r>
              <a:rPr lang="pl-PL" altLang="pl-PL" sz="1800" dirty="0"/>
              <a:t> Szkoła lub placówka organizując procesy edukacyjne uwzględnia wnioski  z analizy wyników egzaminów ósmoklasisty, egzaminu maturalnego, egzaminu potwierdzającego kwalifikacje w zawodzie oraz innych badań zewnętrznych i wewnętrznych.</a:t>
            </a:r>
          </a:p>
          <a:p>
            <a:pPr algn="just">
              <a:defRPr/>
            </a:pPr>
            <a:r>
              <a:rPr lang="pl-PL" altLang="pl-PL" sz="1800" b="1" dirty="0"/>
              <a:t>Wymaganie 9:</a:t>
            </a:r>
            <a:r>
              <a:rPr lang="pl-PL" altLang="pl-PL" sz="1800" dirty="0"/>
              <a:t> Zarządzanie szkołą lub placówką służy jej rozwojowi.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5F58328-1214-4661-9417-A0A332C06D02}"/>
              </a:ext>
            </a:extLst>
          </p:cNvPr>
          <p:cNvSpPr/>
          <p:nvPr/>
        </p:nvSpPr>
        <p:spPr>
          <a:xfrm>
            <a:off x="2495600" y="5623739"/>
            <a:ext cx="885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Rozporządzenie Ministra Edukacji Narodowej z dnia 11 sierpnia 2017 r. w sprawie wymagań wobec szkół i placówek</a:t>
            </a:r>
          </a:p>
        </p:txBody>
      </p:sp>
    </p:spTree>
    <p:extLst>
      <p:ext uri="{BB962C8B-B14F-4D97-AF65-F5344CB8AC3E}">
        <p14:creationId xmlns:p14="http://schemas.microsoft.com/office/powerpoint/2010/main" val="2849538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2">
            <a:extLst>
              <a:ext uri="{FF2B5EF4-FFF2-40B4-BE49-F238E27FC236}">
                <a16:creationId xmlns:a16="http://schemas.microsoft.com/office/drawing/2014/main" id="{EB0B228D-0BB1-4DF7-AA49-D403C3DC7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01" y="1262269"/>
            <a:ext cx="10619951" cy="4432093"/>
          </a:xfrm>
        </p:spPr>
        <p:txBody>
          <a:bodyPr/>
          <a:lstStyle/>
          <a:p>
            <a:pPr algn="just"/>
            <a:r>
              <a:rPr lang="pl-PL" altLang="pl-PL" b="1" dirty="0">
                <a:sym typeface="Wingdings" panose="05000000000000000000" pitchFamily="2" charset="2"/>
              </a:rPr>
              <a:t>Każda grupa zajmuje się przeanalizowaniem jednego wymagania                              w kontekście pytań: </a:t>
            </a:r>
          </a:p>
          <a:p>
            <a:pPr algn="just"/>
            <a:endParaRPr lang="pl-PL" altLang="pl-PL" b="1" dirty="0">
              <a:sym typeface="Wingdings" panose="05000000000000000000" pitchFamily="2" charset="2"/>
            </a:endParaRPr>
          </a:p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pl-PL" altLang="pl-PL" b="1" dirty="0">
                <a:solidFill>
                  <a:srgbClr val="0070C0"/>
                </a:solidFill>
                <a:sym typeface="Wingdings" panose="05000000000000000000" pitchFamily="2" charset="2"/>
              </a:rPr>
              <a:t>Co warunkuje jakość pracy szkoły/placówki? </a:t>
            </a:r>
          </a:p>
          <a:p>
            <a:pPr algn="just"/>
            <a:endParaRPr lang="pl-PL" altLang="pl-PL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pl-PL" altLang="pl-PL" b="1" dirty="0">
                <a:solidFill>
                  <a:srgbClr val="0070C0"/>
                </a:solidFill>
                <a:sym typeface="Wingdings" panose="05000000000000000000" pitchFamily="2" charset="2"/>
              </a:rPr>
              <a:t>Jaki to ma związek z rozwijaniem kompetencji kluczowych?</a:t>
            </a:r>
          </a:p>
          <a:p>
            <a:pPr algn="just"/>
            <a:endParaRPr lang="pl-PL" altLang="pl-PL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Calibri" panose="020F0502020204030204" pitchFamily="34" charset="0"/>
              <a:buChar char="→"/>
            </a:pPr>
            <a:r>
              <a:rPr lang="pl-PL" altLang="pl-PL" b="1" dirty="0">
                <a:solidFill>
                  <a:srgbClr val="0070C0"/>
                </a:solidFill>
                <a:sym typeface="Wingdings" panose="05000000000000000000" pitchFamily="2" charset="2"/>
              </a:rPr>
              <a:t>Co to oznacza dla samorządowców? </a:t>
            </a:r>
          </a:p>
          <a:p>
            <a:pPr algn="just"/>
            <a:endParaRPr lang="pl-PL" altLang="pl-PL" b="1" dirty="0">
              <a:sym typeface="Wingdings" panose="05000000000000000000" pitchFamily="2" charset="2"/>
            </a:endParaRPr>
          </a:p>
          <a:p>
            <a:pPr algn="just"/>
            <a:r>
              <a:rPr lang="pl-PL" altLang="pl-PL" sz="2000" dirty="0">
                <a:sym typeface="Wingdings" panose="05000000000000000000" pitchFamily="2" charset="2"/>
              </a:rPr>
              <a:t>Zapisanie refleksji na kartach A4  (jedna odpowiedź – jedna kartka) a następnie przygotowanie gadającej ściany.  </a:t>
            </a:r>
            <a:endParaRPr lang="pl-PL" altLang="pl-PL" sz="20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099F854-F4E1-4D58-9628-EEDB3AE1AC07}"/>
              </a:ext>
            </a:extLst>
          </p:cNvPr>
          <p:cNvSpPr/>
          <p:nvPr/>
        </p:nvSpPr>
        <p:spPr>
          <a:xfrm>
            <a:off x="442301" y="312291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b="1" dirty="0">
                <a:solidFill>
                  <a:srgbClr val="0070C0"/>
                </a:solidFill>
              </a:rPr>
              <a:t>Praca w grupach  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31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981200" y="5132477"/>
            <a:ext cx="8229600" cy="500692"/>
          </a:xfrm>
          <a:solidFill>
            <a:schemeClr val="bg2">
              <a:lumMod val="90000"/>
              <a:alpha val="86000"/>
            </a:schemeClr>
          </a:solidFill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Jakość uczenia tworzy się w szkole</a:t>
            </a:r>
          </a:p>
        </p:txBody>
      </p:sp>
      <p:pic>
        <p:nvPicPr>
          <p:cNvPr id="23" name="Symbol zastępczy zawartości 22" descr="images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51784" y="1771228"/>
            <a:ext cx="3312368" cy="3312368"/>
          </a:xfrm>
        </p:spPr>
      </p:pic>
      <p:sp>
        <p:nvSpPr>
          <p:cNvPr id="33" name="Prostokąt zaokrąglony 32"/>
          <p:cNvSpPr/>
          <p:nvPr/>
        </p:nvSpPr>
        <p:spPr>
          <a:xfrm>
            <a:off x="8184232" y="2782381"/>
            <a:ext cx="3726433" cy="14993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400" dirty="0">
                <a:solidFill>
                  <a:srgbClr val="FF0000"/>
                </a:solidFill>
              </a:rPr>
              <a:t>Uczenie się przez całe życie (doskonalenie dyrektorów i nauczycieli) </a:t>
            </a:r>
          </a:p>
        </p:txBody>
      </p:sp>
      <p:sp>
        <p:nvSpPr>
          <p:cNvPr id="34" name="Prostokąt zaokrąglony 33"/>
          <p:cNvSpPr/>
          <p:nvPr/>
        </p:nvSpPr>
        <p:spPr>
          <a:xfrm>
            <a:off x="1321871" y="3716838"/>
            <a:ext cx="2109833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prstClr val="black"/>
                </a:solidFill>
              </a:rPr>
              <a:t>Ewaluacja</a:t>
            </a:r>
          </a:p>
        </p:txBody>
      </p:sp>
      <p:sp>
        <p:nvSpPr>
          <p:cNvPr id="35" name="Prostokąt zaokrąglony 34"/>
          <p:cNvSpPr/>
          <p:nvPr/>
        </p:nvSpPr>
        <p:spPr>
          <a:xfrm>
            <a:off x="8055464" y="1655761"/>
            <a:ext cx="2088231" cy="10777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FF0000"/>
                </a:solidFill>
              </a:rPr>
              <a:t>Podstawa programowa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8468140" y="4760843"/>
            <a:ext cx="3615106" cy="1073711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prstClr val="black"/>
                </a:solidFill>
              </a:rPr>
              <a:t>Plan rozwoju oświaty na poziomie JST                      </a:t>
            </a:r>
          </a:p>
        </p:txBody>
      </p:sp>
      <p:sp>
        <p:nvSpPr>
          <p:cNvPr id="37" name="Prostokąt zaokrąglony 36"/>
          <p:cNvSpPr/>
          <p:nvPr/>
        </p:nvSpPr>
        <p:spPr>
          <a:xfrm>
            <a:off x="806269" y="1982294"/>
            <a:ext cx="2666865" cy="12961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prstClr val="black"/>
                </a:solidFill>
              </a:rPr>
              <a:t>Zewnętrzne egzaminy i sprawdziany</a:t>
            </a:r>
          </a:p>
        </p:txBody>
      </p:sp>
      <p:sp>
        <p:nvSpPr>
          <p:cNvPr id="39" name="Prostokąt zaokrąglony 38"/>
          <p:cNvSpPr/>
          <p:nvPr/>
        </p:nvSpPr>
        <p:spPr>
          <a:xfrm>
            <a:off x="606403" y="700955"/>
            <a:ext cx="2688703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prstClr val="black"/>
                </a:solidFill>
              </a:rPr>
              <a:t>Priorytety edukacyjne</a:t>
            </a:r>
          </a:p>
        </p:txBody>
      </p:sp>
      <p:sp>
        <p:nvSpPr>
          <p:cNvPr id="40" name="Prostokąt zaokrąglony 39"/>
          <p:cNvSpPr/>
          <p:nvPr/>
        </p:nvSpPr>
        <p:spPr>
          <a:xfrm>
            <a:off x="6579637" y="513295"/>
            <a:ext cx="2519942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FF0000"/>
                </a:solidFill>
              </a:rPr>
              <a:t>Wyzwania cywilizacyjne</a:t>
            </a:r>
          </a:p>
        </p:txBody>
      </p:sp>
      <p:cxnSp>
        <p:nvCxnSpPr>
          <p:cNvPr id="42" name="Łącznik prosty ze strzałką 41"/>
          <p:cNvCxnSpPr/>
          <p:nvPr/>
        </p:nvCxnSpPr>
        <p:spPr>
          <a:xfrm>
            <a:off x="3431704" y="1484784"/>
            <a:ext cx="576064" cy="360040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cxnSpLocks/>
          </p:cNvCxnSpPr>
          <p:nvPr/>
        </p:nvCxnSpPr>
        <p:spPr>
          <a:xfrm flipH="1">
            <a:off x="5998451" y="1133003"/>
            <a:ext cx="530173" cy="522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 rot="10800000">
            <a:off x="7536159" y="2173625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rot="10800000">
            <a:off x="7464152" y="3317679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3647729" y="414908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>
            <a:off x="3647728" y="2564904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>
            <a:cxnSpLocks/>
          </p:cNvCxnSpPr>
          <p:nvPr/>
        </p:nvCxnSpPr>
        <p:spPr>
          <a:xfrm flipH="1">
            <a:off x="4943078" y="1306295"/>
            <a:ext cx="120063" cy="467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>
            <a:cxnSpLocks/>
          </p:cNvCxnSpPr>
          <p:nvPr/>
        </p:nvCxnSpPr>
        <p:spPr>
          <a:xfrm flipH="1">
            <a:off x="8040215" y="5382822"/>
            <a:ext cx="550384" cy="1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Prostokąt zaokrąglony 19"/>
          <p:cNvSpPr/>
          <p:nvPr/>
        </p:nvSpPr>
        <p:spPr>
          <a:xfrm>
            <a:off x="3671586" y="145520"/>
            <a:ext cx="2591951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Wymagania państwa</a:t>
            </a:r>
          </a:p>
        </p:txBody>
      </p:sp>
    </p:spTree>
    <p:extLst>
      <p:ext uri="{BB962C8B-B14F-4D97-AF65-F5344CB8AC3E}">
        <p14:creationId xmlns:p14="http://schemas.microsoft.com/office/powerpoint/2010/main" val="38286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33BC1C-18BA-4D27-97A9-03133CB2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252" y="2178900"/>
            <a:ext cx="8537713" cy="792088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Podstawa programowa a kompetencje kluczowe  </a:t>
            </a:r>
          </a:p>
        </p:txBody>
      </p:sp>
    </p:spTree>
    <p:extLst>
      <p:ext uri="{BB962C8B-B14F-4D97-AF65-F5344CB8AC3E}">
        <p14:creationId xmlns:p14="http://schemas.microsoft.com/office/powerpoint/2010/main" val="3725767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E3558064-9D92-4CFE-BD13-6E45B08327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8235" y="844826"/>
            <a:ext cx="11062251" cy="4852316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200" b="1" dirty="0">
                <a:solidFill>
                  <a:srgbClr val="003366"/>
                </a:solidFill>
              </a:rPr>
              <a:t>Najważniejsze umiejętności:	</a:t>
            </a:r>
            <a:endParaRPr lang="pl-PL" altLang="pl-PL" sz="1200" dirty="0"/>
          </a:p>
          <a:p>
            <a:pPr algn="just" eaLnBrk="1" fontAlgn="auto" hangingPunct="1"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200" dirty="0"/>
              <a:t> </a:t>
            </a:r>
            <a:r>
              <a:rPr lang="pl-PL" altLang="pl-PL" sz="1800" dirty="0"/>
              <a:t>1) czytanie – rozumiane  jako umiejętność rozumienia, wykorzystywania i przetwarzania tekstów w zakresie umożliwiającym zdobywanie wiedzy, rozwój emocjonalny, intelektualny i moralny oraz uczestnictwo w życiu społeczeństwa;</a:t>
            </a:r>
          </a:p>
          <a:p>
            <a:pPr algn="just" eaLnBrk="1" fontAlgn="auto" hangingPunct="1"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2) myślenie matematyczne – umiejętność korzystania z podstawowych narzędzi matematyki w życiu codziennym oraz prowadzenia elementarnych rozumowań matematycznych;</a:t>
            </a:r>
          </a:p>
          <a:p>
            <a:pPr algn="just" eaLnBrk="1" fontAlgn="auto" hangingPunct="1"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3) myślenie naukowe – umiejętność formułowania wniosków opartych na obserwacjach empirycznych dotyczących przyrody i społeczeństwa;</a:t>
            </a:r>
          </a:p>
          <a:p>
            <a:pPr algn="just" eaLnBrk="1" fontAlgn="auto" hangingPunct="1"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4) umiejętność komunikowania się w języku ojczystym i w języku obcym, zarówno  w mowie, jak i w piśmie; </a:t>
            </a:r>
          </a:p>
          <a:p>
            <a:pPr algn="just" eaLnBrk="1" fontAlgn="auto" hangingPunct="1"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5) umiejętność posługiwania się nowoczesnymi technologiami informacyjno - komunikacyjnymi,  w tym także dla wyszukiwania i korzystania z informacji;</a:t>
            </a:r>
          </a:p>
          <a:p>
            <a:pPr algn="just" eaLnBrk="1" fontAlgn="auto" hangingPunct="1"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6) umiejętność uczenia się jako sposób zaspokajania naturalnej ciekawości świata, odkrywania swoich zainteresowań i przygotowania do dalszej edukacji;</a:t>
            </a:r>
          </a:p>
          <a:p>
            <a:pPr algn="just" eaLnBrk="1" fontAlgn="auto" hangingPunct="1"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7) umiejętność pracy zespołowej.</a:t>
            </a:r>
          </a:p>
          <a:p>
            <a:pPr algn="just"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pl-PL" altLang="pl-PL" sz="1800" dirty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pl-PL" altLang="pl-PL" sz="1800" dirty="0"/>
              <a:t>Rozporządzenie Ministra Edukacji Narodowej z dnia 27 sierpnia 2012 r. w </a:t>
            </a:r>
            <a:r>
              <a:rPr lang="pl-PL" altLang="pl-PL" sz="1800" b="1" dirty="0"/>
              <a:t>sprawie podstawy programowej wychowania przedszkolnego oraz kształcenia ogólnego w poszczególnych typach szkół </a:t>
            </a:r>
            <a:r>
              <a:rPr lang="pl-PL" altLang="pl-PL" sz="1800" dirty="0"/>
              <a:t>(Dz. U. z 2012 r. poz. 977).</a:t>
            </a:r>
          </a:p>
          <a:p>
            <a:pPr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pl-PL" altLang="pl-PL" sz="12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36DDE38-DEC6-49BE-BF7F-F7BA1C319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pl-PL" altLang="pl-PL" sz="2100" b="1" dirty="0">
                <a:solidFill>
                  <a:srgbClr val="0070C0"/>
                </a:solidFill>
              </a:rPr>
              <a:t>Jeszcze obowiązującą PODSTAWA PROGRAMOWA </a:t>
            </a:r>
          </a:p>
        </p:txBody>
      </p:sp>
    </p:spTree>
    <p:extLst>
      <p:ext uri="{BB962C8B-B14F-4D97-AF65-F5344CB8AC3E}">
        <p14:creationId xmlns:p14="http://schemas.microsoft.com/office/powerpoint/2010/main" val="3883125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2DD97E2-8D2D-46D6-877F-B363F3275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298" y="391975"/>
            <a:ext cx="8327572" cy="42304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l-PL" altLang="pl-PL" sz="2100" b="1" dirty="0">
                <a:solidFill>
                  <a:srgbClr val="0070C0"/>
                </a:solidFill>
              </a:rPr>
              <a:t>NOWA PODSTAWA PROGRAMOWA szkoły podstawowej  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9E19064-279D-49E2-9EFF-FCAB51820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4216" y="982963"/>
            <a:ext cx="10644809" cy="342498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Najważniejsze umiejętności:</a:t>
            </a:r>
          </a:p>
          <a:p>
            <a:pPr eaLnBrk="1" fontAlgn="auto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endParaRPr lang="pl-PL" altLang="pl-PL" sz="1800" dirty="0"/>
          </a:p>
          <a:p>
            <a:pPr eaLnBrk="1" fontAlgn="auto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1)</a:t>
            </a:r>
            <a:r>
              <a:rPr lang="pl-PL" altLang="pl-PL" sz="1800" b="1" dirty="0"/>
              <a:t>sprawne komunikowanie się w języku polskim oraz w językach nowożytnych; </a:t>
            </a:r>
          </a:p>
          <a:p>
            <a:pPr eaLnBrk="1" fontAlgn="auto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2)</a:t>
            </a:r>
            <a:r>
              <a:rPr lang="pl-PL" altLang="pl-PL" sz="1800" b="1" dirty="0"/>
              <a:t>sprawne wykorzystywanie narzędzi matematyki </a:t>
            </a:r>
            <a:r>
              <a:rPr lang="pl-PL" altLang="pl-PL" sz="1800" dirty="0"/>
              <a:t>w życiu codziennym, a także </a:t>
            </a:r>
            <a:r>
              <a:rPr lang="pl-PL" altLang="pl-PL" sz="1800" b="1" dirty="0"/>
              <a:t>kształcenie myślenia matematycznego; </a:t>
            </a:r>
          </a:p>
          <a:p>
            <a:pPr eaLnBrk="1" fontAlgn="auto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3)</a:t>
            </a:r>
            <a:r>
              <a:rPr lang="pl-PL" altLang="pl-PL" sz="1800" b="1" dirty="0"/>
              <a:t>poszukiwanie, porządkowanie, krytyczna analiza </a:t>
            </a:r>
            <a:r>
              <a:rPr lang="pl-PL" altLang="pl-PL" sz="1800" dirty="0"/>
              <a:t>oraz wykorzystanie informacji z różnych źródeł; </a:t>
            </a:r>
          </a:p>
          <a:p>
            <a:pPr eaLnBrk="1" fontAlgn="auto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4)</a:t>
            </a:r>
            <a:r>
              <a:rPr lang="pl-PL" altLang="pl-PL" sz="1800" b="1" dirty="0"/>
              <a:t>kreatywne rozwiązywanie problemów </a:t>
            </a:r>
            <a:r>
              <a:rPr lang="pl-PL" altLang="pl-PL" sz="1800" dirty="0"/>
              <a:t>z różnych dziedzin ze świadomym wykorzystaniem metod i narzędzi wywodzących się z informatyki, w tym programowanie; </a:t>
            </a:r>
          </a:p>
          <a:p>
            <a:pPr eaLnBrk="1" fontAlgn="auto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5) </a:t>
            </a:r>
            <a:r>
              <a:rPr lang="pl-PL" altLang="pl-PL" sz="1800" b="1" dirty="0"/>
              <a:t>rozwiązywanie problemów, również z wykorzystaniem technik mediacyjnych;</a:t>
            </a:r>
            <a:r>
              <a:rPr lang="pl-PL" altLang="pl-PL" sz="1800" dirty="0"/>
              <a:t> </a:t>
            </a:r>
          </a:p>
          <a:p>
            <a:pPr eaLnBrk="1" fontAlgn="auto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6) </a:t>
            </a:r>
            <a:r>
              <a:rPr lang="pl-PL" altLang="pl-PL" sz="1800" b="1" dirty="0"/>
              <a:t>praca w zespole i społeczna aktywność</a:t>
            </a:r>
            <a:r>
              <a:rPr lang="pl-PL" altLang="pl-PL" sz="1800" dirty="0"/>
              <a:t>; </a:t>
            </a:r>
          </a:p>
          <a:p>
            <a:pPr eaLnBrk="1" fontAlgn="auto" hangingPunct="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Tx/>
              <a:buNone/>
              <a:defRPr/>
            </a:pPr>
            <a:r>
              <a:rPr lang="pl-PL" altLang="pl-PL" sz="1800" dirty="0"/>
              <a:t>7) </a:t>
            </a:r>
            <a:r>
              <a:rPr lang="pl-PL" altLang="pl-PL" sz="1800" b="1" dirty="0"/>
              <a:t>aktywny udział w życiu kulturalnym szkoły, środowiska lokalnego oraz kraju. </a:t>
            </a:r>
          </a:p>
          <a:p>
            <a:pPr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pl-PL" altLang="pl-PL" sz="1950" b="1" dirty="0">
              <a:solidFill>
                <a:srgbClr val="003366"/>
              </a:solidFill>
            </a:endParaRPr>
          </a:p>
          <a:p>
            <a:pPr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pl-PL" altLang="pl-PL" sz="15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2BE4CC2-3B24-4ADA-AE95-46839877D2AC}"/>
              </a:ext>
            </a:extLst>
          </p:cNvPr>
          <p:cNvSpPr/>
          <p:nvPr/>
        </p:nvSpPr>
        <p:spPr>
          <a:xfrm>
            <a:off x="268357" y="4684647"/>
            <a:ext cx="11191460" cy="1190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l-PL" sz="1200" dirty="0">
                <a:solidFill>
                  <a:schemeClr val="tx2"/>
                </a:solidFill>
              </a:rPr>
              <a:t>ROZPORZĄDZENIE MINISTRA EDUKACJI NARODOWEJ z dnia 14 lutego 2017 r. w sprawie podstawy programowej wychowania przedszkolnego oraz podstawy programowej kształcenia ogólnego dla szkoły podstawowej, w tym dla uczniów z niepełnosprawnością intelektualną w stopniu umiarkowanym lub znacznym, kształcenia ogólnego dla branżowej szkoły I stopnia, kształcenia ogólnego dla szkoły specjalnej przysposabiającej do pracy oraz kształcenia ogólnego dla szkoły policealnej (Dz.U. z 2017 r. Poz. 356)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l-PL" altLang="pl-PL" sz="825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pl-PL" altLang="pl-PL" sz="825" dirty="0">
                <a:solidFill>
                  <a:srgbClr val="FF0000"/>
                </a:solidFill>
                <a:cs typeface="Times New Roman" panose="02020603050405020304" pitchFamily="18" charset="0"/>
                <a:hlinkClick r:id="rId2"/>
              </a:rPr>
              <a:t>http://new.ore.edu.pl/index.php/ppko/</a:t>
            </a:r>
            <a:r>
              <a:rPr lang="pl-PL" altLang="pl-PL" sz="82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915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A1402F-62A9-4458-B224-18D59F71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6" y="799868"/>
            <a:ext cx="10393726" cy="3952590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/>
              <a:t>Najważniejsze umiejętności:</a:t>
            </a:r>
          </a:p>
          <a:p>
            <a:pPr lvl="0"/>
            <a:r>
              <a:rPr lang="pl-PL" b="1" dirty="0"/>
              <a:t>1) czytanie </a:t>
            </a:r>
            <a:r>
              <a:rPr lang="pl-PL" dirty="0"/>
              <a:t>- umiejętność rozumienia, wykorzystania i refleksyjnego przetworzenia tekstów, w tym tekstów kultury, prowadząca do osiągnięcia własnych celów, rozwoju osobowego oraz aktywnego uczestnictwa w życiu społeczeństwa;</a:t>
            </a:r>
          </a:p>
          <a:p>
            <a:pPr lvl="0"/>
            <a:r>
              <a:rPr lang="pl-PL" b="1" dirty="0"/>
              <a:t>2) myślenie matematyczne </a:t>
            </a:r>
            <a:r>
              <a:rPr lang="pl-PL" dirty="0"/>
              <a:t>- umiejętność wykorzystania narzędzi matematyki w życiu codziennym oraz formułowania sądów opartych na rozumowaniu matematycznym;</a:t>
            </a:r>
          </a:p>
          <a:p>
            <a:pPr lvl="0"/>
            <a:r>
              <a:rPr lang="pl-PL" b="1" dirty="0"/>
              <a:t>3) myślenie naukowe </a:t>
            </a:r>
            <a:r>
              <a:rPr lang="pl-PL" dirty="0"/>
              <a:t>- umiejętność wykorzystania wiedzy o charakterze naukowym do identyfikowania i rozwiązywania problemów, a także formułowania wniosków opartych na obserwacjach empirycznych dotyczących przyrody i społeczeństwa; </a:t>
            </a:r>
          </a:p>
          <a:p>
            <a:pPr lvl="0"/>
            <a:r>
              <a:rPr lang="pl-PL" b="1" dirty="0"/>
              <a:t>4) umiejętność komunikowania się w języku ojczystym i w językach obcych</a:t>
            </a:r>
            <a:r>
              <a:rPr lang="pl-PL" dirty="0"/>
              <a:t>, zarówno w mowie, jak i w piśmie;</a:t>
            </a:r>
          </a:p>
          <a:p>
            <a:pPr lvl="0"/>
            <a:r>
              <a:rPr lang="pl-PL" b="1" dirty="0"/>
              <a:t>5) umiejętność </a:t>
            </a:r>
            <a:r>
              <a:rPr lang="pl-PL" dirty="0"/>
              <a:t>sprawnego posługiwania się nowoczesnymi </a:t>
            </a:r>
            <a:r>
              <a:rPr lang="pl-PL" b="1" dirty="0"/>
              <a:t>technologiami informacyjno-komunikacyjnymi;</a:t>
            </a:r>
          </a:p>
          <a:p>
            <a:pPr lvl="0"/>
            <a:r>
              <a:rPr lang="pl-PL" b="1" dirty="0"/>
              <a:t>6) umiejętność wyszukiwania, selekcjonowania i krytycznej analizy informacji;</a:t>
            </a:r>
          </a:p>
          <a:p>
            <a:pPr lvl="0"/>
            <a:r>
              <a:rPr lang="pl-PL" b="1" dirty="0"/>
              <a:t>7) umiejętność rozpoznawania własnych potrzeb edukacyjnych oraz uczenia się;</a:t>
            </a:r>
          </a:p>
          <a:p>
            <a:pPr lvl="0"/>
            <a:r>
              <a:rPr lang="pl-PL" b="1" dirty="0"/>
              <a:t>8) umiejętność pracy zespołowej.</a:t>
            </a:r>
          </a:p>
          <a:p>
            <a:endParaRPr lang="pl-P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F944B8-7D89-4695-9A22-540F78A85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928" y="236195"/>
            <a:ext cx="8327572" cy="42304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l-PL" altLang="pl-PL" sz="2100" b="1" dirty="0">
                <a:solidFill>
                  <a:srgbClr val="0070C0"/>
                </a:solidFill>
              </a:rPr>
              <a:t>NOWA PODSTAWA PROGRAMOWA w branżowej szkole I stopnia 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F701856-B6E4-4A00-9EDF-EF6F33C47582}"/>
              </a:ext>
            </a:extLst>
          </p:cNvPr>
          <p:cNvSpPr/>
          <p:nvPr/>
        </p:nvSpPr>
        <p:spPr>
          <a:xfrm>
            <a:off x="7295414" y="5500517"/>
            <a:ext cx="3503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hlinkClick r:id="rId2"/>
              </a:rPr>
              <a:t>http://dziennikustaw.gov.pl/du/2017/356/1</a:t>
            </a:r>
            <a:r>
              <a:rPr lang="pl-PL" sz="1400" dirty="0"/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337BB02-7846-4E83-B275-B1B8EF95AA4B}"/>
              </a:ext>
            </a:extLst>
          </p:cNvPr>
          <p:cNvSpPr/>
          <p:nvPr/>
        </p:nvSpPr>
        <p:spPr>
          <a:xfrm>
            <a:off x="432927" y="4837733"/>
            <a:ext cx="1151390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l-PL" sz="1200" dirty="0">
                <a:solidFill>
                  <a:schemeClr val="tx2"/>
                </a:solidFill>
              </a:rPr>
              <a:t>ROZPORZĄDZENIE MINISTRA EDUKACJI NARODOWEJ z dnia 14 lutego 2017 r. w sprawie podstawy programowej wychowania przedszkolnego oraz podstawy programowej kształcenia ogólnego dla szkoły podstawowej, w tym dla uczniów z niepełnosprawnością intelektualną w stopniu umiarkowanym lub znacznym, kształcenia ogólnego dla branżowej szkoły I stopnia, kształcenia ogólnego dla szkoły specjalnej przysposabiającej do pracy oraz kształcenia ogólnego dla szkoły policealnej (Dz.U. z 2017 r. Poz. 356)</a:t>
            </a:r>
          </a:p>
        </p:txBody>
      </p:sp>
    </p:spTree>
    <p:extLst>
      <p:ext uri="{BB962C8B-B14F-4D97-AF65-F5344CB8AC3E}">
        <p14:creationId xmlns:p14="http://schemas.microsoft.com/office/powerpoint/2010/main" val="3760932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692E32-64B9-4A46-A2F0-290E11E4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31" y="212875"/>
            <a:ext cx="9505056" cy="773021"/>
          </a:xfrm>
        </p:spPr>
        <p:txBody>
          <a:bodyPr/>
          <a:lstStyle/>
          <a:p>
            <a:r>
              <a:rPr lang="pl-PL" sz="2400" b="1" dirty="0"/>
              <a:t>Nowa podstawa programowa liceum ogólnokształcącego, technikum oraz branżowej szkoły II stopnia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FA70F0-9569-47DC-B6DE-A348C551A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64" y="1101011"/>
            <a:ext cx="11712872" cy="4254641"/>
          </a:xfrm>
        </p:spPr>
        <p:txBody>
          <a:bodyPr/>
          <a:lstStyle/>
          <a:p>
            <a:r>
              <a:rPr lang="pl-PL" sz="1400" dirty="0"/>
              <a:t>Najważniejszych umiejętności: </a:t>
            </a:r>
          </a:p>
          <a:p>
            <a:pPr marL="457200" indent="-457200">
              <a:buAutoNum type="arabicParenR"/>
            </a:pPr>
            <a:r>
              <a:rPr lang="pl-PL" sz="1400" b="1" dirty="0"/>
              <a:t>myślenie </a:t>
            </a:r>
            <a:r>
              <a:rPr lang="pl-PL" sz="1400" dirty="0"/>
              <a:t>– rozumiane jako złożony proces umysłowy, polegający na tworzeniu nowych reprezentacji za pomocą transformacji dostępnych informacji, obejmującej interakcję wielu operacji umysłowych: wnioskowanie, abstrahowanie, rozumowanie, wyobrażanie sobie, sądzenie, rozwiązywanie problemów, twórczość. Dzięki temu, że uczniowie szkoły ponadpodstawowej uczą się równocześnie różnych przedmiotów, możliwe jest rozwijanie następujących typów myślenia: analitycznego, syntetycznego, logicznego, </a:t>
            </a:r>
            <a:r>
              <a:rPr lang="pl-PL" sz="1400" dirty="0" err="1"/>
              <a:t>komputacyjnego</a:t>
            </a:r>
            <a:r>
              <a:rPr lang="pl-PL" sz="1400" dirty="0"/>
              <a:t>, </a:t>
            </a:r>
            <a:r>
              <a:rPr lang="pl-PL" sz="1400" dirty="0" err="1"/>
              <a:t>przyczynowo-skutkowego</a:t>
            </a:r>
            <a:r>
              <a:rPr lang="pl-PL" sz="1400" dirty="0"/>
              <a:t>, kreatywnego, abstrakcyjnego; zachowanie ciągłości kształcenia ogólnego rozwija zarówno myślenie percepcyjne, jak i myślenie pojęciowe. Synteza obu typów myślenia stanowi podstawę wszechstronnego rozwoju ucznia; </a:t>
            </a:r>
          </a:p>
          <a:p>
            <a:pPr marL="457200" indent="-457200">
              <a:buAutoNum type="arabicParenR"/>
            </a:pPr>
            <a:r>
              <a:rPr lang="pl-PL" sz="1400" dirty="0"/>
              <a:t> </a:t>
            </a:r>
            <a:r>
              <a:rPr lang="pl-PL" sz="1400" b="1" dirty="0"/>
              <a:t>czytanie</a:t>
            </a:r>
            <a:r>
              <a:rPr lang="pl-PL" sz="1400" dirty="0"/>
              <a:t> – umiejętność łącząca zarówno rozumienie sensów, jak i znaczeń symbolicznych wypowiedzi; kluczowa umiejętność lingwistyczna i psychologiczna prowadząca do rozwoju osobowego, aktywnego uczestnictwa we wspólnocie, przekazywania doświadczeń między pokoleniami; </a:t>
            </a:r>
          </a:p>
          <a:p>
            <a:pPr marL="457200" indent="-457200">
              <a:buAutoNum type="arabicParenR"/>
            </a:pPr>
            <a:r>
              <a:rPr lang="pl-PL" sz="1400" b="1" dirty="0"/>
              <a:t>umiejętność komunikowania się w języku ojczystym i w językach obcych</a:t>
            </a:r>
            <a:r>
              <a:rPr lang="pl-PL" sz="1400" dirty="0"/>
              <a:t>, zarówno w mowie, jak i w piśmie, to podstawowa umiejętność społeczna, której podstawą jest znajomość norm językowych oraz tworzenie podstaw porozumienia się w różnych sytuacjach komunikacyjnych;</a:t>
            </a:r>
          </a:p>
          <a:p>
            <a:pPr marL="457200" indent="-457200">
              <a:buAutoNum type="arabicParenR"/>
            </a:pPr>
            <a:r>
              <a:rPr lang="pl-PL" sz="1400" b="1" dirty="0"/>
              <a:t> kreatywne rozwiązywanie problemów </a:t>
            </a:r>
            <a:r>
              <a:rPr lang="pl-PL" sz="1400" dirty="0"/>
              <a:t>z różnych dziedzin ze świadomym wykorzystaniem metod i narzędzi wywodzących się z informatyki, w tym programowanie; </a:t>
            </a:r>
          </a:p>
          <a:p>
            <a:pPr marL="457200" indent="-457200">
              <a:buAutoNum type="arabicParenR"/>
            </a:pPr>
            <a:r>
              <a:rPr lang="pl-PL" sz="1400" b="1" dirty="0"/>
              <a:t>umiejętność sprawnego posługiwania się nowoczesnymi technologiami informacyjno-komunikacyjnymi</a:t>
            </a:r>
            <a:r>
              <a:rPr lang="pl-PL" sz="1400" dirty="0"/>
              <a:t>, w tym dbałość o poszanowanie praw autorskich i bezpieczne poruszanie się w cyberprzestrzeni;</a:t>
            </a:r>
          </a:p>
          <a:p>
            <a:pPr marL="457200" indent="-457200">
              <a:buAutoNum type="arabicParenR"/>
            </a:pPr>
            <a:r>
              <a:rPr lang="pl-PL" sz="1400" b="1" dirty="0"/>
              <a:t>umiejętność samodzielnego docierania do informacji</a:t>
            </a:r>
            <a:r>
              <a:rPr lang="pl-PL" sz="1400" dirty="0"/>
              <a:t>, dokonywania ich selekcji, syntezy oraz wartościowania, rzetelnego korzystania ze źródeł; </a:t>
            </a:r>
          </a:p>
          <a:p>
            <a:pPr marL="457200" indent="-457200">
              <a:buAutoNum type="arabicParenR"/>
            </a:pPr>
            <a:r>
              <a:rPr lang="pl-PL" sz="1400" b="1" dirty="0"/>
              <a:t>nabywanie nawyków systematycznego uczenia się</a:t>
            </a:r>
            <a:r>
              <a:rPr lang="pl-PL" sz="1400" dirty="0"/>
              <a:t>, porządkowania zdobytej wiedzy i jej pogłębiania; </a:t>
            </a:r>
          </a:p>
          <a:p>
            <a:pPr marL="457200" indent="-457200">
              <a:buAutoNum type="arabicParenR"/>
            </a:pPr>
            <a:r>
              <a:rPr lang="pl-PL" sz="1400" dirty="0"/>
              <a:t>umiejętność współpracy w grupie i podejmowania działań indywidualnych.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1B2B6F-2AF8-4F1F-954D-3EF06FDD5E27}"/>
              </a:ext>
            </a:extLst>
          </p:cNvPr>
          <p:cNvSpPr/>
          <p:nvPr/>
        </p:nvSpPr>
        <p:spPr>
          <a:xfrm>
            <a:off x="329231" y="5363960"/>
            <a:ext cx="123344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ZĄDZENIE MINISTRA EDUKACJI NARODOWEJ z dnia 30 stycznia 2018 r. w sprawie podstawy programowej kształcenia ogólnego dla liceum ogólnokształcącego, technikum oraz branżowej szkoły II stopnia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F9CD02D-DF8E-4E63-97E4-84DF53044D2B}"/>
              </a:ext>
            </a:extLst>
          </p:cNvPr>
          <p:cNvSpPr/>
          <p:nvPr/>
        </p:nvSpPr>
        <p:spPr>
          <a:xfrm>
            <a:off x="8871347" y="5618488"/>
            <a:ext cx="3320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hlinkClick r:id="rId2"/>
              </a:rPr>
              <a:t>http://www.dziennikustaw.gov.pl/DU/2018/467</a:t>
            </a:r>
            <a:r>
              <a:rPr lang="pl-PL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278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>
            <a:extLst>
              <a:ext uri="{FF2B5EF4-FFF2-40B4-BE49-F238E27FC236}">
                <a16:creationId xmlns:a16="http://schemas.microsoft.com/office/drawing/2014/main" id="{D21BB71C-0DE0-44BA-8F7B-84450396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00" y="147638"/>
            <a:ext cx="8075612" cy="704850"/>
          </a:xfrm>
        </p:spPr>
        <p:txBody>
          <a:bodyPr/>
          <a:lstStyle/>
          <a:p>
            <a:r>
              <a:rPr lang="pl-PL" altLang="pl-PL" sz="2400" b="1" dirty="0"/>
              <a:t>Kim jest przeciętny nauczyciel w Polsce ?</a:t>
            </a:r>
            <a:br>
              <a:rPr lang="pl-PL" altLang="pl-PL" sz="2400" b="1" dirty="0"/>
            </a:br>
            <a:r>
              <a:rPr lang="pl-PL" altLang="pl-PL" sz="1800" b="1" dirty="0">
                <a:solidFill>
                  <a:srgbClr val="C00000"/>
                </a:solidFill>
              </a:rPr>
              <a:t>Tylko 4% nauczycieli wchodzących do zawodu !</a:t>
            </a:r>
            <a:br>
              <a:rPr lang="pl-PL" altLang="pl-PL" sz="1800" b="1" dirty="0">
                <a:solidFill>
                  <a:srgbClr val="C00000"/>
                </a:solidFill>
              </a:rPr>
            </a:br>
            <a:r>
              <a:rPr lang="pl-PL" altLang="pl-PL" sz="1800" b="1" dirty="0">
                <a:solidFill>
                  <a:srgbClr val="C00000"/>
                </a:solidFill>
              </a:rPr>
              <a:t>Ponad 60 % nauczycieli w wieku 30-49 lat</a:t>
            </a:r>
          </a:p>
        </p:txBody>
      </p:sp>
      <p:pic>
        <p:nvPicPr>
          <p:cNvPr id="14339" name="Picture 2" descr="http://www.ibe.edu.pl/images/prasa/TALIS2013-wykres-01.png">
            <a:extLst>
              <a:ext uri="{FF2B5EF4-FFF2-40B4-BE49-F238E27FC236}">
                <a16:creationId xmlns:a16="http://schemas.microsoft.com/office/drawing/2014/main" id="{F7E2AED2-4C78-49AB-A135-ADA85825D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525" y="1125539"/>
            <a:ext cx="8502650" cy="4535487"/>
          </a:xfrm>
          <a:noFill/>
        </p:spPr>
      </p:pic>
      <p:sp>
        <p:nvSpPr>
          <p:cNvPr id="14340" name="pole tekstowe 4">
            <a:extLst>
              <a:ext uri="{FF2B5EF4-FFF2-40B4-BE49-F238E27FC236}">
                <a16:creationId xmlns:a16="http://schemas.microsoft.com/office/drawing/2014/main" id="{46E39340-4204-441D-9AC9-63E4D4F7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394" y="5626102"/>
            <a:ext cx="8570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 i="1"/>
              <a:t>Dane źródłowe strona internetowa IBE - Międzynarodowego badania nauczania i uczenia się TALIS 2013. </a:t>
            </a:r>
          </a:p>
        </p:txBody>
      </p:sp>
    </p:spTree>
    <p:extLst>
      <p:ext uri="{BB962C8B-B14F-4D97-AF65-F5344CB8AC3E}">
        <p14:creationId xmlns:p14="http://schemas.microsoft.com/office/powerpoint/2010/main" val="260436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3555424-5053-48DB-81EE-97CCC45C641F}"/>
              </a:ext>
            </a:extLst>
          </p:cNvPr>
          <p:cNvSpPr txBox="1"/>
          <p:nvPr/>
        </p:nvSpPr>
        <p:spPr>
          <a:xfrm>
            <a:off x="699466" y="951398"/>
            <a:ext cx="9517959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 ogólny: </a:t>
            </a:r>
          </a:p>
          <a:p>
            <a:pPr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Zapoznanie uczestników szkolenia z pojęciem, historią, celem wprowadzenia kompetencji kluczowych do edukacji. Zrozumienie korzyści płynących z kształtowania kompetencji kluczowych.</a:t>
            </a:r>
          </a:p>
          <a:p>
            <a:pPr>
              <a:defRPr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 szczegółowe (efekty)</a:t>
            </a:r>
            <a:endParaRPr lang="pl-PL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Uczestnik szkolenia: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charakteryzuje pojęcie kompetencji,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wyjaśnia czym są kompetencje kluczowe zgodnie z zaleceniami Parlamentu Europejskiego i Rady Europy,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definiuje 8 kompetencji kluczowych określonych przez Parlament Europejski i Radę Europy 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wyjaśnia korzyści płynące z kształtowania kompetencji kluczowych dla przygotowania dzieci i młodzieży do dorosłego życia i funkcjonowania na rynku pracy,</a:t>
            </a:r>
          </a:p>
          <a:p>
            <a:pPr>
              <a:defRPr/>
            </a:pPr>
            <a:endParaRPr lang="pl-PL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1013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zawartości 1">
            <a:extLst>
              <a:ext uri="{FF2B5EF4-FFF2-40B4-BE49-F238E27FC236}">
                <a16:creationId xmlns:a16="http://schemas.microsoft.com/office/drawing/2014/main" id="{F22F67D4-359D-4038-B962-C6BF09062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2057400"/>
            <a:ext cx="9561444" cy="3348039"/>
          </a:xfrm>
        </p:spPr>
        <p:txBody>
          <a:bodyPr/>
          <a:lstStyle/>
          <a:p>
            <a:r>
              <a:rPr lang="pl-PL" altLang="pl-PL" b="1" i="1" dirty="0">
                <a:solidFill>
                  <a:srgbClr val="0070C0"/>
                </a:solidFill>
              </a:rPr>
              <a:t>W przedwczorajszych szkołach, wczorajsi nauczyciele uczą dzisiejszych uczniów rozwiązywania problemów jutra.</a:t>
            </a:r>
          </a:p>
          <a:p>
            <a:pPr algn="r"/>
            <a:r>
              <a:rPr lang="pl-PL" altLang="pl-PL" sz="1800" dirty="0"/>
              <a:t>Marzena Żylińska</a:t>
            </a:r>
          </a:p>
        </p:txBody>
      </p:sp>
    </p:spTree>
    <p:extLst>
      <p:ext uri="{BB962C8B-B14F-4D97-AF65-F5344CB8AC3E}">
        <p14:creationId xmlns:p14="http://schemas.microsoft.com/office/powerpoint/2010/main" val="1744371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397566" y="404157"/>
            <a:ext cx="11559208" cy="488473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altLang="pl-PL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Jaki powinien być nauczyciel XXI wieku?</a:t>
            </a:r>
            <a:br>
              <a:rPr lang="pl-PL" altLang="pl-PL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altLang="pl-PL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pl-PL" altLang="pl-PL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Przede wszystkim powinien </a:t>
            </a:r>
            <a:r>
              <a:rPr lang="pl-PL" altLang="pl-PL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kochać swoją pracę</a:t>
            </a:r>
            <a:r>
              <a:rPr lang="pl-PL" altLang="pl-PL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altLang="pl-PL" sz="1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entuzjastycznie przekazywać wiedzę</a:t>
            </a:r>
            <a:r>
              <a:rPr lang="pl-PL" altLang="pl-PL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altLang="pl-PL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nieustanne się uczyć. </a:t>
            </a:r>
            <a:r>
              <a:rPr lang="pl-PL" altLang="pl-PL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Najwyższym dobrem </a:t>
            </a:r>
            <a:r>
              <a:rPr lang="pl-PL" altLang="pl-PL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powinien być dla niego </a:t>
            </a:r>
            <a:r>
              <a:rPr lang="pl-PL" altLang="pl-PL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ucznia jako osoby</a:t>
            </a:r>
            <a:r>
              <a:rPr lang="pl-PL" altLang="pl-PL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alt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Innowacyjność </a:t>
            </a:r>
            <a:r>
              <a:rPr lang="pl-PL" altLang="pl-PL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takiego nauczyciela powinna przejawiać się nie tylko w użyciu technologii, ale </a:t>
            </a:r>
            <a:r>
              <a:rPr lang="pl-PL" altLang="pl-PL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przede wszystkim w zmianie sposobu myślenia o roli nauczyciela w procesie edukacji</a:t>
            </a:r>
            <a:r>
              <a:rPr lang="pl-PL" altLang="pl-PL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pl-PL" altLang="pl-PL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44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/www.superbelfrzy.edu.pl/</a:t>
            </a:r>
          </a:p>
        </p:txBody>
      </p:sp>
    </p:spTree>
    <p:extLst>
      <p:ext uri="{BB962C8B-B14F-4D97-AF65-F5344CB8AC3E}">
        <p14:creationId xmlns:p14="http://schemas.microsoft.com/office/powerpoint/2010/main" val="436733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1514" y="119066"/>
            <a:ext cx="8748972" cy="691689"/>
          </a:xfrm>
        </p:spPr>
        <p:txBody>
          <a:bodyPr>
            <a:normAutofit/>
          </a:bodyPr>
          <a:lstStyle/>
          <a:p>
            <a:r>
              <a:rPr lang="pl-PL" dirty="0"/>
              <a:t>Kanon kompetencji nauczyciela XXI wieku 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852873" y="707097"/>
          <a:ext cx="9215465" cy="544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6181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>
            <a:extLst>
              <a:ext uri="{FF2B5EF4-FFF2-40B4-BE49-F238E27FC236}">
                <a16:creationId xmlns:a16="http://schemas.microsoft.com/office/drawing/2014/main" id="{A186916A-3A7D-4DEA-8A01-FA527131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73" y="24298"/>
            <a:ext cx="8656638" cy="1209675"/>
          </a:xfrm>
        </p:spPr>
        <p:txBody>
          <a:bodyPr/>
          <a:lstStyle/>
          <a:p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Zmienia się paradygmat DZN</a:t>
            </a:r>
            <a:b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8215E9F-4F77-4DE3-B3E5-1CB3D97E8E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6897" y="444642"/>
          <a:ext cx="10793894" cy="298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pole tekstowe 1">
            <a:extLst>
              <a:ext uri="{FF2B5EF4-FFF2-40B4-BE49-F238E27FC236}">
                <a16:creationId xmlns:a16="http://schemas.microsoft.com/office/drawing/2014/main" id="{ED105F1D-6995-4FD2-ACF1-C8281F2D0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965" y="2706206"/>
            <a:ext cx="998882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Systemowej pomocy potrzebuje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na starcie – stażysta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na starcie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Opiekun stażu w zakresie kompetencji organizowania wsparcia młodym nauczycielom</a:t>
            </a:r>
          </a:p>
          <a:p>
            <a:pPr>
              <a:defRPr/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z długim stażem pracy potrzebuje wsparcia w zakresie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Merytorycznego uzupełninia wiedzy kierunkowej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Przekazywania uczniom umiejętności uczenia się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Systematycznego doskonalenia metodycznego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Wsparcia we wdrożeniu założeń polityki rozwoju edukacji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58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10F990-141C-44BC-BD22-9AB900ED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4000" b="1" dirty="0">
              <a:solidFill>
                <a:srgbClr val="0070C0"/>
              </a:solidFill>
            </a:endParaRPr>
          </a:p>
          <a:p>
            <a:pPr algn="ctr"/>
            <a:endParaRPr lang="pl-PL" sz="4000" b="1" dirty="0">
              <a:solidFill>
                <a:srgbClr val="0070C0"/>
              </a:solidFill>
            </a:endParaRPr>
          </a:p>
          <a:p>
            <a:pPr algn="ctr"/>
            <a:r>
              <a:rPr lang="pl-PL" sz="4000" b="1" dirty="0">
                <a:solidFill>
                  <a:srgbClr val="0070C0"/>
                </a:solidFill>
              </a:rPr>
              <a:t>PO CO TO WSZYSTKO? </a:t>
            </a:r>
          </a:p>
        </p:txBody>
      </p:sp>
    </p:spTree>
    <p:extLst>
      <p:ext uri="{BB962C8B-B14F-4D97-AF65-F5344CB8AC3E}">
        <p14:creationId xmlns:p14="http://schemas.microsoft.com/office/powerpoint/2010/main" val="1452949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2A06623-E02C-47D1-A64B-31E8DA01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7" y="2387622"/>
            <a:ext cx="9810598" cy="792088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Oczekiwania pracodawców a kompetencje kluczowe …</a:t>
            </a:r>
          </a:p>
        </p:txBody>
      </p:sp>
    </p:spTree>
    <p:extLst>
      <p:ext uri="{BB962C8B-B14F-4D97-AF65-F5344CB8AC3E}">
        <p14:creationId xmlns:p14="http://schemas.microsoft.com/office/powerpoint/2010/main" val="3292147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>
            <a:extLst>
              <a:ext uri="{FF2B5EF4-FFF2-40B4-BE49-F238E27FC236}">
                <a16:creationId xmlns:a16="http://schemas.microsoft.com/office/drawing/2014/main" id="{4120A3DC-3B1D-4663-AAFB-7CD403FE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Fabryka Forda XIX w. </a:t>
            </a:r>
          </a:p>
        </p:txBody>
      </p:sp>
      <p:pic>
        <p:nvPicPr>
          <p:cNvPr id="36867" name="Symbol zastępczy zawartości 4">
            <a:extLst>
              <a:ext uri="{FF2B5EF4-FFF2-40B4-BE49-F238E27FC236}">
                <a16:creationId xmlns:a16="http://schemas.microsoft.com/office/drawing/2014/main" id="{4CC50A31-6979-4CC6-AED8-8DD5F7D5BA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812" y="1365250"/>
            <a:ext cx="3813175" cy="3365500"/>
          </a:xfrm>
        </p:spPr>
      </p:pic>
      <p:pic>
        <p:nvPicPr>
          <p:cNvPr id="36868" name="Symbol zastępczy zawartości 5">
            <a:extLst>
              <a:ext uri="{FF2B5EF4-FFF2-40B4-BE49-F238E27FC236}">
                <a16:creationId xmlns:a16="http://schemas.microsoft.com/office/drawing/2014/main" id="{1E4F49F6-C2EC-49D1-9591-8FC168BFC9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415" y="1828041"/>
            <a:ext cx="4038600" cy="2586038"/>
          </a:xfrm>
        </p:spPr>
      </p:pic>
      <p:pic>
        <p:nvPicPr>
          <p:cNvPr id="36869" name="Symbol zastępczy zawartości 6">
            <a:extLst>
              <a:ext uri="{FF2B5EF4-FFF2-40B4-BE49-F238E27FC236}">
                <a16:creationId xmlns:a16="http://schemas.microsoft.com/office/drawing/2014/main" id="{DAC82B94-D206-4501-959F-9BB2E4BF6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443" y="1533525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51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>
            <a:extLst>
              <a:ext uri="{FF2B5EF4-FFF2-40B4-BE49-F238E27FC236}">
                <a16:creationId xmlns:a16="http://schemas.microsoft.com/office/drawing/2014/main" id="{A3B6EE58-FCDF-4F71-872D-1DAF42A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Fabryka Forda XX w. </a:t>
            </a:r>
          </a:p>
        </p:txBody>
      </p:sp>
      <p:pic>
        <p:nvPicPr>
          <p:cNvPr id="37891" name="Symbol zastępczy zawartości 4">
            <a:extLst>
              <a:ext uri="{FF2B5EF4-FFF2-40B4-BE49-F238E27FC236}">
                <a16:creationId xmlns:a16="http://schemas.microsoft.com/office/drawing/2014/main" id="{90280FA4-6F32-4CEF-A788-0B3320B4C0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1422" y="1052736"/>
            <a:ext cx="4038600" cy="1682750"/>
          </a:xfrm>
        </p:spPr>
      </p:pic>
      <p:pic>
        <p:nvPicPr>
          <p:cNvPr id="37892" name="Symbol zastępczy zawartości 5">
            <a:extLst>
              <a:ext uri="{FF2B5EF4-FFF2-40B4-BE49-F238E27FC236}">
                <a16:creationId xmlns:a16="http://schemas.microsoft.com/office/drawing/2014/main" id="{D5A5C438-3641-4078-A283-92FF9326B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3957" y="2947764"/>
            <a:ext cx="3810000" cy="2857500"/>
          </a:xfrm>
        </p:spPr>
      </p:pic>
      <p:pic>
        <p:nvPicPr>
          <p:cNvPr id="37893" name="Symbol zastępczy zawartości 4">
            <a:extLst>
              <a:ext uri="{FF2B5EF4-FFF2-40B4-BE49-F238E27FC236}">
                <a16:creationId xmlns:a16="http://schemas.microsoft.com/office/drawing/2014/main" id="{3DE518CE-F046-4D7E-8645-981866CD9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89" y="1461052"/>
            <a:ext cx="4938989" cy="425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640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D26C47B-6109-4C73-9145-AD9A49BA38B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9270" y="1"/>
          <a:ext cx="12072730" cy="6024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Kategoria oczekiwań pracodawcy: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Krótka charakterystyka: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680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Samoorganizacja</a:t>
                      </a: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Zdolność samodzielnego organizowania swojej pracy, skrupulatność, terminowość, inicjatywa,  zarządzanie czasem, samodzielne podejmowanie decyzji, przedsiębiorczość i przejawianie inicjatywy (rozplanowanie i terminowa realizacja działań, skuteczność w dążeniu do celu), kreatywność (bycie innowacyjnym, wymyślanie nowych rozwiązań), odporność na stres i chęć do pracy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210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Umiejętności interpersonalne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Łatwe nawiązywanie kontaktów z innymi ludźmi, z którymi wspólnie wykonuje się zadania, współpraca w grupie, bycie komunikatywnym i jasne przekazywanie myśli, rozwiązywanie konfliktów między ludźmi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32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Umiejętności zawodowe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Praktyczne zastosowanie posiadanej wiedzy i umiejętności w pracy zawodowej, posiadane doświadczenie zawodowe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386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Umiejętności kognitywne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Wyszukiwanie i analizowanie informacji, umiejętność wyciągania wniosków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386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Umiejętności techniczne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Umiejętności obsługi urządzeń wykorzystywanych w pracy zawodowej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332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Obsługa komputera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Umiejętność obsługi komputera, Internetu i oprogramowania wykorzystywanego w pracy zawodowej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386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Formalne kwalifikacje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Wykształcenie, posiadane uprawnienia, certyfikaty, ukończone szkolenia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386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Sprawność fizyczna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Kondycja, umiejętności związane z pracą fizyczną, wytrzymałość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386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Dyspozycyjność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Gotowość do pracy w dowolnym czasie lub miejscu, w zależności od potrzeb pracodawcy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80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Umiejętności językowe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Stopień znajomości języków obcych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386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Praca biurowa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Umiejętność samodzielnej organizacji i prowadzenia prac biurowych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4432"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Umiejętności kierownicze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tc>
                  <a:txBody>
                    <a:bodyPr/>
                    <a:lstStyle/>
                    <a:p>
                      <a:pPr marL="1193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Zdolności kierownicze i organizacja pracy własnej i innych, koordynowanie pracy innych osób, dyscyplinowanie innych osób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7136" marR="5713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796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>
            <a:extLst>
              <a:ext uri="{FF2B5EF4-FFF2-40B4-BE49-F238E27FC236}">
                <a16:creationId xmlns:a16="http://schemas.microsoft.com/office/drawing/2014/main" id="{BC7D7595-C463-4F6F-8F0B-3076E6C4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Ważne pytanie? </a:t>
            </a:r>
          </a:p>
        </p:txBody>
      </p:sp>
      <p:sp>
        <p:nvSpPr>
          <p:cNvPr id="41987" name="Symbol zastępczy zawartości 2">
            <a:extLst>
              <a:ext uri="{FF2B5EF4-FFF2-40B4-BE49-F238E27FC236}">
                <a16:creationId xmlns:a16="http://schemas.microsoft.com/office/drawing/2014/main" id="{9392B020-8CBD-4BC8-9780-843835867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1997766"/>
            <a:ext cx="10833652" cy="3299791"/>
          </a:xfrm>
        </p:spPr>
        <p:txBody>
          <a:bodyPr/>
          <a:lstStyle/>
          <a:p>
            <a:r>
              <a:rPr lang="pl-PL" altLang="pl-PL" sz="3600" dirty="0"/>
              <a:t>Co ważnego wynika dla nas jako przedstawicieli organu prowadzącego szkoły – w kontekście podnoszenia jakości pracy szkół i placówek oświatowych w kontekście wyzwań XXI wieku?</a:t>
            </a:r>
          </a:p>
        </p:txBody>
      </p:sp>
    </p:spTree>
    <p:extLst>
      <p:ext uri="{BB962C8B-B14F-4D97-AF65-F5344CB8AC3E}">
        <p14:creationId xmlns:p14="http://schemas.microsoft.com/office/powerpoint/2010/main" val="278947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kompetencje">
            <a:extLst>
              <a:ext uri="{FF2B5EF4-FFF2-40B4-BE49-F238E27FC236}">
                <a16:creationId xmlns:a16="http://schemas.microsoft.com/office/drawing/2014/main" id="{25188EC5-E4F5-4EA1-8FD6-F92D9262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83" y="1292087"/>
            <a:ext cx="7861852" cy="44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DBFA7478-98D5-4A64-B776-31C881D30C2E}"/>
              </a:ext>
            </a:extLst>
          </p:cNvPr>
          <p:cNvSpPr txBox="1">
            <a:spLocks/>
          </p:cNvSpPr>
          <p:nvPr/>
        </p:nvSpPr>
        <p:spPr>
          <a:xfrm>
            <a:off x="239349" y="260648"/>
            <a:ext cx="9601067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4062B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9pPr>
          </a:lstStyle>
          <a:p>
            <a:r>
              <a:rPr lang="pl-PL" kern="0" dirty="0"/>
              <a:t>Kompetencja to …</a:t>
            </a:r>
          </a:p>
        </p:txBody>
      </p:sp>
    </p:spTree>
    <p:extLst>
      <p:ext uri="{BB962C8B-B14F-4D97-AF65-F5344CB8AC3E}">
        <p14:creationId xmlns:p14="http://schemas.microsoft.com/office/powerpoint/2010/main" val="642805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>
            <a:extLst>
              <a:ext uri="{FF2B5EF4-FFF2-40B4-BE49-F238E27FC236}">
                <a16:creationId xmlns:a16="http://schemas.microsoft.com/office/drawing/2014/main" id="{A647F7CF-14BF-40F5-8C59-74DD426F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" y="0"/>
            <a:ext cx="8015288" cy="709613"/>
          </a:xfrm>
        </p:spPr>
        <p:txBody>
          <a:bodyPr/>
          <a:lstStyle/>
          <a:p>
            <a:r>
              <a:rPr lang="pl-PL" alt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Systemowy charakter DZN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281E22A-932D-4D7B-8F9C-35D7A9791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75379"/>
              </p:ext>
            </p:extLst>
          </p:nvPr>
        </p:nvGraphicFramePr>
        <p:xfrm>
          <a:off x="1633937" y="709613"/>
          <a:ext cx="9150019" cy="489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6407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>
            <a:extLst>
              <a:ext uri="{FF2B5EF4-FFF2-40B4-BE49-F238E27FC236}">
                <a16:creationId xmlns:a16="http://schemas.microsoft.com/office/drawing/2014/main" id="{F6A178F4-3529-4700-9699-391EC5D9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28575"/>
            <a:ext cx="10264913" cy="636587"/>
          </a:xfrm>
        </p:spPr>
        <p:txBody>
          <a:bodyPr/>
          <a:lstStyle/>
          <a:p>
            <a:r>
              <a:rPr lang="pl-PL" altLang="pl-PL" sz="2400" b="1" dirty="0"/>
              <a:t>Jak jest z DZN</a:t>
            </a:r>
          </a:p>
        </p:txBody>
      </p:sp>
      <p:sp>
        <p:nvSpPr>
          <p:cNvPr id="20483" name="Symbol zastępczy zawartości 2">
            <a:extLst>
              <a:ext uri="{FF2B5EF4-FFF2-40B4-BE49-F238E27FC236}">
                <a16:creationId xmlns:a16="http://schemas.microsoft.com/office/drawing/2014/main" id="{A93C5BE9-9492-434A-96D1-F3B593006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509312"/>
            <a:ext cx="11549270" cy="5067300"/>
          </a:xfrm>
        </p:spPr>
        <p:txBody>
          <a:bodyPr/>
          <a:lstStyle/>
          <a:p>
            <a:pPr>
              <a:defRPr/>
            </a:pPr>
            <a:r>
              <a:rPr lang="pl-PL" altLang="pl-PL" sz="2000" b="1" dirty="0"/>
              <a:t>Raport NIK o Doskonaleniu zawodowym nauczycieli</a:t>
            </a:r>
          </a:p>
          <a:p>
            <a:pPr>
              <a:defRPr/>
            </a:pPr>
            <a:r>
              <a:rPr lang="pl-PL" sz="2000" i="1" dirty="0"/>
              <a:t>Raport NIK Nr </a:t>
            </a:r>
            <a:r>
              <a:rPr lang="pl-PL" sz="2000" i="1" dirty="0" err="1"/>
              <a:t>ewid</a:t>
            </a:r>
            <a:r>
              <a:rPr lang="pl-PL" sz="2000" i="1" dirty="0"/>
              <a:t>. 50/2012/P11073/KNO KNO-4101-03-00/2011</a:t>
            </a:r>
            <a:endParaRPr lang="pl-PL" altLang="pl-PL" sz="2000" b="1" dirty="0"/>
          </a:p>
          <a:p>
            <a:pPr>
              <a:lnSpc>
                <a:spcPct val="150000"/>
              </a:lnSpc>
              <a:defRPr/>
            </a:pPr>
            <a:r>
              <a:rPr lang="pl-PL" sz="2000" b="1" dirty="0">
                <a:solidFill>
                  <a:srgbClr val="C00000"/>
                </a:solidFill>
              </a:rPr>
              <a:t>Prezydenci, burmistrzowie i wójtowie (organy prowadzące szkoły) powinni: 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  <a:defRPr/>
            </a:pPr>
            <a:r>
              <a:rPr lang="pl-PL" sz="2000" dirty="0"/>
              <a:t>rozpoznawać potrzeby w zakresie kształcenia i doskonalenia zawodowego nauczycieli w prowadzonych szkołach i placówkach, 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  <a:defRPr/>
            </a:pPr>
            <a:r>
              <a:rPr lang="pl-PL" sz="2000" b="1" dirty="0"/>
              <a:t>zapewnić przestrzeganie obowiązujących zasad planowania i finansowania doskonalenia zawodowego nauczycieli. </a:t>
            </a:r>
          </a:p>
          <a:p>
            <a:pPr>
              <a:lnSpc>
                <a:spcPct val="150000"/>
              </a:lnSpc>
              <a:defRPr/>
            </a:pPr>
            <a:r>
              <a:rPr lang="pl-PL" sz="2000" dirty="0"/>
              <a:t>Dyrektorzy szkół publicznych powinni zarządzać rozwojem zawodowym nauczycieli, ukierunkowując go na pełną realizację podstaw programowych nauczania oraz potrzeb szkoły, m.in. poprzez udział w odpowiednich formach i zakresie ich kształcenia i doskonalenia zawodowego.</a:t>
            </a:r>
          </a:p>
        </p:txBody>
      </p:sp>
    </p:spTree>
    <p:extLst>
      <p:ext uri="{BB962C8B-B14F-4D97-AF65-F5344CB8AC3E}">
        <p14:creationId xmlns:p14="http://schemas.microsoft.com/office/powerpoint/2010/main" val="2617799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2135561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6060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4" y="1447354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64EACDFC-0C61-4921-8D3C-44A70FD4BC7A}"/>
              </a:ext>
            </a:extLst>
          </p:cNvPr>
          <p:cNvSpPr txBox="1">
            <a:spLocks/>
          </p:cNvSpPr>
          <p:nvPr/>
        </p:nvSpPr>
        <p:spPr>
          <a:xfrm>
            <a:off x="239349" y="260648"/>
            <a:ext cx="9601067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4062B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9pPr>
          </a:lstStyle>
          <a:p>
            <a:r>
              <a:rPr lang="pl-PL" kern="0" dirty="0"/>
              <a:t>Kompetencja to połączenie W + U + P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9620B02-BBE3-4F2E-A7C2-F02E8D75D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49" y="1195387"/>
            <a:ext cx="63912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5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0F03D830-596D-4B8B-BB67-23B0A0301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350" y="558822"/>
            <a:ext cx="9505056" cy="792088"/>
          </a:xfrm>
        </p:spPr>
        <p:txBody>
          <a:bodyPr>
            <a:normAutofit/>
          </a:bodyPr>
          <a:lstStyle/>
          <a:p>
            <a:r>
              <a:rPr lang="pl-PL" altLang="pl-PL" sz="2800" b="1" dirty="0"/>
              <a:t>Ćwiczenie MOSTY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5E2A2D-FF31-4A5D-9E6F-167D48C0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789043"/>
            <a:ext cx="6151512" cy="3568148"/>
          </a:xfrm>
        </p:spPr>
        <p:txBody>
          <a:bodyPr/>
          <a:lstStyle/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b="1" dirty="0"/>
              <a:t>Z dostępnych materiałów zbudujcie most, po którym przejedzie miniaturka samochodu. Most ma mieć długość </a:t>
            </a:r>
            <a:r>
              <a:rPr lang="pl-PL" b="1" dirty="0">
                <a:solidFill>
                  <a:srgbClr val="FF0000"/>
                </a:solidFill>
              </a:rPr>
              <a:t>0,35 m</a:t>
            </a:r>
            <a:r>
              <a:rPr lang="pl-PL" b="1" dirty="0"/>
              <a:t>, a </a:t>
            </a:r>
            <a:r>
              <a:rPr lang="pl-PL" b="1" dirty="0">
                <a:solidFill>
                  <a:srgbClr val="FF0000"/>
                </a:solidFill>
              </a:rPr>
              <a:t>wysokość filarów </a:t>
            </a:r>
            <a:r>
              <a:rPr lang="pl-PL" b="1" dirty="0"/>
              <a:t>stanowić ma </a:t>
            </a:r>
            <a:r>
              <a:rPr lang="pl-PL" b="1" dirty="0">
                <a:solidFill>
                  <a:srgbClr val="FF0000"/>
                </a:solidFill>
              </a:rPr>
              <a:t>3/5 długości mostu</a:t>
            </a:r>
            <a:r>
              <a:rPr lang="pl-PL" b="1" dirty="0"/>
              <a:t>. Most powinien mieć wjazd i zjazd!</a:t>
            </a:r>
          </a:p>
          <a:p>
            <a:pPr>
              <a:defRPr/>
            </a:pPr>
            <a:endParaRPr lang="pl-PL" b="1" dirty="0"/>
          </a:p>
          <a:p>
            <a:pPr>
              <a:defRPr/>
            </a:pPr>
            <a:r>
              <a:rPr lang="pl-PL" b="1" dirty="0"/>
              <a:t>Do tego każda grupa otrzymuje dodatkowe polecenie </a:t>
            </a:r>
            <a:r>
              <a:rPr lang="pl-PL" dirty="0">
                <a:sym typeface="Wingdings" panose="05000000000000000000" pitchFamily="2" charset="2"/>
              </a:rPr>
              <a:t> </a:t>
            </a:r>
            <a:endParaRPr lang="pl-PL" dirty="0"/>
          </a:p>
        </p:txBody>
      </p:sp>
      <p:pic>
        <p:nvPicPr>
          <p:cNvPr id="9220" name="Picture 11" descr="Grafika wektorowa mostu Golden Gate w San Francisco">
            <a:extLst>
              <a:ext uri="{FF2B5EF4-FFF2-40B4-BE49-F238E27FC236}">
                <a16:creationId xmlns:a16="http://schemas.microsoft.com/office/drawing/2014/main" id="{49D865D1-62FC-4AFE-8C70-2016F0D91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16" y="1624924"/>
            <a:ext cx="5317434" cy="41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08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0EFB9D8-B82B-4F66-95B9-209CEABFA3B0}"/>
              </a:ext>
            </a:extLst>
          </p:cNvPr>
          <p:cNvSpPr/>
          <p:nvPr/>
        </p:nvSpPr>
        <p:spPr>
          <a:xfrm>
            <a:off x="795130" y="630627"/>
            <a:ext cx="9819861" cy="500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tego każda grupa otrzymuje dodatkowe polecenie: </a:t>
            </a:r>
            <a:endParaRPr lang="pl-PL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Grupa 1. – nazwijcie swój most nazwą najdłuższego mostu w Europie i przygotujcie ulotkę reklamującą Wasz most w języku angielskim/niemieckim/francuskim/rosyjskim (do wyboru).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Grupa 2. – nazwijcie swój most nazwą najdłuższego mostu na półkuli południowej, zaprezentujcie jego położenie geograficzne.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Grupa 3. – nazwijcie swój most nazwą najdłuższego wiszącego mostu na świecie przedstawcie gdzie jest położony, co ze sobą łączy.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Grupa 4. – nazwijcie swój most nazwą mostu, któremu poświęcony jest jakiś utwór artystyczny i zaprezentujcie ten utwór.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Grupy otrzymują na wykonanie zadania 10 min. Na sali powinny być arkusze papieru A4, taśma klejąca dla każdej grupy, słomki.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wykonaniu zadania przez grupy, każda z nich dokonuje próby przejazdu samochodu przez most, a następnie prezentuje przygotowane dodatkowe zadanie. </a:t>
            </a:r>
            <a:endParaRPr lang="pl-PL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8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D8B727-CB80-4C1D-A5C2-2D0F06E3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3" y="260648"/>
            <a:ext cx="8979092" cy="792088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Omówienie ćwiczenia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3738A4-40C1-4E97-A8D7-CBD48E8AF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28" y="1412978"/>
            <a:ext cx="11712872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36195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i="1" dirty="0">
                <a:ea typeface="Calibri" panose="020F0502020204030204" pitchFamily="34" charset="0"/>
              </a:rPr>
              <a:t>Jak się czuliście podczas wykonywania tego zadania? </a:t>
            </a:r>
          </a:p>
          <a:p>
            <a:pPr marL="342900" marR="36195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i="1" dirty="0">
                <a:ea typeface="Calibri" panose="020F0502020204030204" pitchFamily="34" charset="0"/>
              </a:rPr>
              <a:t>Co stanowiło dla Was wyzwanie? </a:t>
            </a:r>
          </a:p>
          <a:p>
            <a:pPr marL="342900" marR="36195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i="1" dirty="0">
                <a:ea typeface="Calibri" panose="020F0502020204030204" pitchFamily="34" charset="0"/>
              </a:rPr>
              <a:t>Co było najtrudniejsze? </a:t>
            </a:r>
          </a:p>
          <a:p>
            <a:pPr marL="342900" marR="36195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i="1" dirty="0">
                <a:ea typeface="Calibri" panose="020F0502020204030204" pitchFamily="34" charset="0"/>
              </a:rPr>
              <a:t>Jak sobie z tym poradziliście? </a:t>
            </a:r>
          </a:p>
          <a:p>
            <a:pPr marL="342900" marR="36195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i="1" dirty="0">
                <a:ea typeface="Calibri" panose="020F0502020204030204" pitchFamily="34" charset="0"/>
              </a:rPr>
              <a:t>Jakimi kompetencjami wykazaliście się, aby wykonać to zadanie? </a:t>
            </a:r>
            <a:endParaRPr lang="pl-PL" sz="1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id="{34448F14-850E-4963-BE3E-13023751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166729"/>
            <a:ext cx="8507413" cy="2594113"/>
          </a:xfrm>
        </p:spPr>
        <p:txBody>
          <a:bodyPr/>
          <a:lstStyle/>
          <a:p>
            <a:pPr algn="l"/>
            <a:r>
              <a:rPr lang="pl-PL" altLang="pl-PL" b="1" dirty="0"/>
              <a:t>Czym są kompetencje kluczowe?</a:t>
            </a:r>
            <a:br>
              <a:rPr lang="pl-PL" altLang="pl-PL" b="1" dirty="0"/>
            </a:br>
            <a:br>
              <a:rPr lang="pl-PL" altLang="pl-PL" b="1" dirty="0"/>
            </a:br>
            <a:r>
              <a:rPr lang="pl-PL" altLang="pl-PL" b="1" dirty="0"/>
              <a:t>Przez kogo zostały określone?</a:t>
            </a:r>
          </a:p>
        </p:txBody>
      </p:sp>
    </p:spTree>
    <p:extLst>
      <p:ext uri="{BB962C8B-B14F-4D97-AF65-F5344CB8AC3E}">
        <p14:creationId xmlns:p14="http://schemas.microsoft.com/office/powerpoint/2010/main" val="2316045952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2316</Words>
  <Application>Microsoft Office PowerPoint</Application>
  <PresentationFormat>Panoramiczny</PresentationFormat>
  <Paragraphs>281</Paragraphs>
  <Slides>42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8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Kompetencje kluczowe w edukacji  </vt:lpstr>
      <vt:lpstr>Prezentacja programu PowerPoint</vt:lpstr>
      <vt:lpstr>Prezentacja programu PowerPoint</vt:lpstr>
      <vt:lpstr>Prezentacja programu PowerPoint</vt:lpstr>
      <vt:lpstr>Ćwiczenie MOSTY</vt:lpstr>
      <vt:lpstr>Prezentacja programu PowerPoint</vt:lpstr>
      <vt:lpstr>Omówienie ćwiczenia </vt:lpstr>
      <vt:lpstr>Czym są kompetencje kluczowe?  Przez kogo zostały określone?</vt:lpstr>
      <vt:lpstr>Cele i tło</vt:lpstr>
      <vt:lpstr>Prezentacja programu PowerPoint</vt:lpstr>
      <vt:lpstr>Prezentacja programu PowerPoint</vt:lpstr>
      <vt:lpstr>Prezentacja programu PowerPoint</vt:lpstr>
      <vt:lpstr>Na szczeblu UE określono osiem kompetencji kluczowych:</vt:lpstr>
      <vt:lpstr>Prezentacja programu PowerPoint</vt:lpstr>
      <vt:lpstr>Prezentacja programu PowerPoint</vt:lpstr>
      <vt:lpstr>Moje stanowisko pracy a  moje kompetencje</vt:lpstr>
      <vt:lpstr>Podsumowanie</vt:lpstr>
      <vt:lpstr>Prezentacja programu PowerPoint</vt:lpstr>
      <vt:lpstr>Aspekty prawne a kompetencje kluczowe  </vt:lpstr>
      <vt:lpstr>WYMAGANIA PAŃSTWA </vt:lpstr>
      <vt:lpstr>Prezentacja programu PowerPoint</vt:lpstr>
      <vt:lpstr>Jakość uczenia tworzy się w szkole</vt:lpstr>
      <vt:lpstr>Podstawa programowa a kompetencje kluczowe  </vt:lpstr>
      <vt:lpstr>Jeszcze obowiązującą PODSTAWA PROGRAMOWA </vt:lpstr>
      <vt:lpstr>NOWA PODSTAWA PROGRAMOWA szkoły podstawowej   </vt:lpstr>
      <vt:lpstr>NOWA PODSTAWA PROGRAMOWA w branżowej szkole I stopnia  </vt:lpstr>
      <vt:lpstr>Nowa podstawa programowa liceum ogólnokształcącego, technikum oraz branżowej szkoły II stopnia</vt:lpstr>
      <vt:lpstr>Kim jest przeciętny nauczyciel w Polsce ? Tylko 4% nauczycieli wchodzących do zawodu ! Ponad 60 % nauczycieli w wieku 30-49 lat</vt:lpstr>
      <vt:lpstr>Prezentacja programu PowerPoint</vt:lpstr>
      <vt:lpstr>      Jaki powinien być nauczyciel XXI wieku?    „Przede wszystkim powinien kochać swoją pracę, entuzjastycznie przekazywać wiedzę i nieustanne się uczyć. Najwyższym dobrem powinien być dla niego rozwój ucznia jako osoby. Innowacyjność takiego nauczyciela powinna przejawiać się nie tylko w użyciu technologii, ale przede wszystkim w zmianie sposobu myślenia o roli nauczyciela w procesie edukacji.”                                                                                                                                                                                /www.superbelfrzy.edu.pl/</vt:lpstr>
      <vt:lpstr>Kanon kompetencji nauczyciela XXI wieku  </vt:lpstr>
      <vt:lpstr>Zmienia się paradygmat DZN </vt:lpstr>
      <vt:lpstr>Prezentacja programu PowerPoint</vt:lpstr>
      <vt:lpstr>Oczekiwania pracodawców a kompetencje kluczowe …</vt:lpstr>
      <vt:lpstr>Fabryka Forda XIX w. </vt:lpstr>
      <vt:lpstr>Fabryka Forda XX w. </vt:lpstr>
      <vt:lpstr>Prezentacja programu PowerPoint</vt:lpstr>
      <vt:lpstr>Ważne pytanie? </vt:lpstr>
      <vt:lpstr>Systemowy charakter DZN</vt:lpstr>
      <vt:lpstr>Jak jest z DZN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54</cp:revision>
  <dcterms:created xsi:type="dcterms:W3CDTF">2018-03-24T20:58:47Z</dcterms:created>
  <dcterms:modified xsi:type="dcterms:W3CDTF">2018-03-26T15:03:59Z</dcterms:modified>
</cp:coreProperties>
</file>